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" pitchFamily="2" charset="77"/>
      <p:regular r:id="rId32"/>
      <p:bold r:id="rId33"/>
      <p:italic r:id="rId34"/>
      <p:boldItalic r:id="rId35"/>
    </p:embeddedFont>
    <p:embeddedFont>
      <p:font typeface="Montserrat Bold" pitchFamily="2" charset="77"/>
      <p:regular r:id="rId36"/>
      <p:bold r:id="rId37"/>
    </p:embeddedFont>
    <p:embeddedFont>
      <p:font typeface="Montserrat Italics" pitchFamily="2" charset="77"/>
      <p:regular r:id="rId38"/>
      <p:italic r:id="rId39"/>
    </p:embeddedFont>
    <p:embeddedFont>
      <p:font typeface="Montserrat Semi-Bold" pitchFamily="2" charset="77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4" autoAdjust="0"/>
    <p:restoredTop sz="94578" autoAdjust="0"/>
  </p:normalViewPr>
  <p:slideViewPr>
    <p:cSldViewPr>
      <p:cViewPr>
        <p:scale>
          <a:sx n="50" d="100"/>
          <a:sy n="50" d="100"/>
        </p:scale>
        <p:origin x="144" y="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85AA9-4AA8-C44A-B6E6-714A1C086820}" type="datetimeFigureOut">
              <a:rPr lang="es-CL" smtClean="0"/>
              <a:t>24-11-23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18403-BAB9-184B-84C7-E811132825B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043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18403-BAB9-184B-84C7-E811132825BD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020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0011392120931148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s://www.buscalibre.cl/libros/editorial/miguel-angel-porrua" TargetMode="External"/><Relationship Id="rId7" Type="http://schemas.openxmlformats.org/officeDocument/2006/relationships/image" Target="../media/image20.jpeg"/><Relationship Id="rId2" Type="http://schemas.openxmlformats.org/officeDocument/2006/relationships/hyperlink" Target="https://www.amazon.com/-/es/s/ref=dp_byline_sr_ebooks_1?ie=UTF8&amp;field-author=Patrick+Iber&amp;text=Patrick+Iber&amp;sort=relevancerank&amp;search-alias=digital-tex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" Target="slide3.xml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1.jpeg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hyperlink" Target="https://doi.org/10.35588/ayr.v2i2.461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slide" Target="slide12.xml"/><Relationship Id="rId12" Type="http://schemas.openxmlformats.org/officeDocument/2006/relationships/image" Target="../media/image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2.xml"/><Relationship Id="rId5" Type="http://schemas.openxmlformats.org/officeDocument/2006/relationships/slide" Target="slide10.xml"/><Relationship Id="rId10" Type="http://schemas.openxmlformats.org/officeDocument/2006/relationships/image" Target="../media/image3.svg"/><Relationship Id="rId4" Type="http://schemas.openxmlformats.org/officeDocument/2006/relationships/image" Target="../media/image8.sv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" Target="slide5.xml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6.sv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" Target="slide14.xml"/><Relationship Id="rId10" Type="http://schemas.openxmlformats.org/officeDocument/2006/relationships/slide" Target="slide4.xml"/><Relationship Id="rId4" Type="http://schemas.openxmlformats.org/officeDocument/2006/relationships/image" Target="../media/image3.svg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0.xml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slide" Target="slide19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18.xml"/><Relationship Id="rId5" Type="http://schemas.openxmlformats.org/officeDocument/2006/relationships/slide" Target="slide5.xml"/><Relationship Id="rId10" Type="http://schemas.openxmlformats.org/officeDocument/2006/relationships/image" Target="../media/image8.sv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25.xml"/><Relationship Id="rId5" Type="http://schemas.openxmlformats.org/officeDocument/2006/relationships/slide" Target="slide21.xml"/><Relationship Id="rId10" Type="http://schemas.openxmlformats.org/officeDocument/2006/relationships/slide" Target="slide24.xml"/><Relationship Id="rId4" Type="http://schemas.openxmlformats.org/officeDocument/2006/relationships/image" Target="../media/image6.svg"/><Relationship Id="rId9" Type="http://schemas.openxmlformats.org/officeDocument/2006/relationships/slide" Target="slide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40377"/>
            <a:ext cx="18917418" cy="12627377"/>
          </a:xfrm>
          <a:custGeom>
            <a:avLst/>
            <a:gdLst/>
            <a:ahLst/>
            <a:cxnLst/>
            <a:rect l="l" t="t" r="r" b="b"/>
            <a:pathLst>
              <a:path w="18917418" h="12627377">
                <a:moveTo>
                  <a:pt x="0" y="0"/>
                </a:moveTo>
                <a:lnTo>
                  <a:pt x="18917418" y="0"/>
                </a:lnTo>
                <a:lnTo>
                  <a:pt x="18917418" y="12627377"/>
                </a:lnTo>
                <a:lnTo>
                  <a:pt x="0" y="12627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76948" y="4119376"/>
            <a:ext cx="17134105" cy="1667249"/>
            <a:chOff x="0" y="0"/>
            <a:chExt cx="22845473" cy="2222998"/>
          </a:xfrm>
        </p:grpSpPr>
        <p:sp>
          <p:nvSpPr>
            <p:cNvPr id="4" name="TextBox 4"/>
            <p:cNvSpPr txBox="1"/>
            <p:nvPr/>
          </p:nvSpPr>
          <p:spPr>
            <a:xfrm>
              <a:off x="0" y="152400"/>
              <a:ext cx="22845473" cy="1463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8000" spc="2800">
                  <a:solidFill>
                    <a:srgbClr val="FFFFFF"/>
                  </a:solidFill>
                  <a:latin typeface="Montserrat Bold"/>
                </a:rPr>
                <a:t>OFERTA CURSOS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02337" y="1695015"/>
              <a:ext cx="21640800" cy="527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999" spc="746">
                  <a:solidFill>
                    <a:srgbClr val="FFFFFF"/>
                  </a:solidFill>
                  <a:latin typeface="Montserrat Bold"/>
                </a:rPr>
                <a:t>PRIMER SEMESTRE 2024</a:t>
              </a:r>
            </a:p>
          </p:txBody>
        </p:sp>
      </p:grpSp>
      <p:sp>
        <p:nvSpPr>
          <p:cNvPr id="6" name="Freeform 6">
            <a:hlinkClick r:id="rId3" action="ppaction://hlinksldjump"/>
          </p:cNvPr>
          <p:cNvSpPr/>
          <p:nvPr/>
        </p:nvSpPr>
        <p:spPr>
          <a:xfrm>
            <a:off x="13812811" y="9114552"/>
            <a:ext cx="2638161" cy="791448"/>
          </a:xfrm>
          <a:custGeom>
            <a:avLst/>
            <a:gdLst/>
            <a:ahLst/>
            <a:cxnLst/>
            <a:rect l="l" t="t" r="r" b="b"/>
            <a:pathLst>
              <a:path w="2638161" h="791448">
                <a:moveTo>
                  <a:pt x="0" y="0"/>
                </a:moveTo>
                <a:lnTo>
                  <a:pt x="2638161" y="0"/>
                </a:lnTo>
                <a:lnTo>
                  <a:pt x="2638161" y="791448"/>
                </a:lnTo>
                <a:lnTo>
                  <a:pt x="0" y="791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107" y="1229336"/>
            <a:ext cx="5824419" cy="8676664"/>
            <a:chOff x="0" y="0"/>
            <a:chExt cx="2908336" cy="433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335" cy="4332561"/>
            </a:xfrm>
            <a:custGeom>
              <a:avLst/>
              <a:gdLst/>
              <a:ahLst/>
              <a:cxnLst/>
              <a:rect l="l" t="t" r="r" b="b"/>
              <a:pathLst>
                <a:path w="2908335" h="4332561">
                  <a:moveTo>
                    <a:pt x="0" y="0"/>
                  </a:moveTo>
                  <a:lnTo>
                    <a:pt x="2908335" y="0"/>
                  </a:lnTo>
                  <a:lnTo>
                    <a:pt x="2908335" y="4332561"/>
                  </a:lnTo>
                  <a:lnTo>
                    <a:pt x="0" y="433256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84345" y="1468880"/>
            <a:ext cx="5595942" cy="8269480"/>
            <a:chOff x="0" y="0"/>
            <a:chExt cx="2782140" cy="41113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2140" cy="4111345"/>
            </a:xfrm>
            <a:custGeom>
              <a:avLst/>
              <a:gdLst/>
              <a:ahLst/>
              <a:cxnLst/>
              <a:rect l="l" t="t" r="r" b="b"/>
              <a:pathLst>
                <a:path w="2782140" h="4111345">
                  <a:moveTo>
                    <a:pt x="0" y="0"/>
                  </a:moveTo>
                  <a:lnTo>
                    <a:pt x="2782140" y="0"/>
                  </a:lnTo>
                  <a:lnTo>
                    <a:pt x="2782140" y="4111345"/>
                  </a:lnTo>
                  <a:lnTo>
                    <a:pt x="0" y="4111345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6572003" y="1411024"/>
            <a:ext cx="10995105" cy="831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Este curso se propone conectar la reflexión teórica general de los estudios internacionales, desarrollados principalmente en Gran Bretaña y Estados Unidos, con las contribuciones que se han desarrollado en otros lugares del mundo: primero, en las regiones que junto con incrementar su poder e influencia, han procurado desarrollar un pensamiento propio (China e Indica); segundo, y principalmente, las aportaciones que se han hecho desde América Latina.</a:t>
            </a:r>
          </a:p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Para el trabajo bibliográfico, y teniendo en cuenta que los estudiantes conocen el debate británico y estadounidense, se ha privilegiado la lectura de autores del resto de América y el Caribe, y de la Escuela de de las Relaciones Internacionales española por su cruce entre Historia y Relaciones Internacionales.</a:t>
            </a:r>
          </a:p>
          <a:p>
            <a:pPr>
              <a:lnSpc>
                <a:spcPts val="2739"/>
              </a:lnSpc>
            </a:pPr>
            <a:endParaRPr lang="en-US" sz="1712">
              <a:solidFill>
                <a:srgbClr val="3D3D3D"/>
              </a:solidFill>
              <a:latin typeface="Montserrat"/>
            </a:endParaRPr>
          </a:p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712">
                <a:solidFill>
                  <a:srgbClr val="3D3D3D"/>
                </a:solidFill>
                <a:latin typeface="Montserrat"/>
              </a:rPr>
              <a:t>: </a:t>
            </a:r>
            <a:r>
              <a:rPr lang="en-US" sz="1712">
                <a:solidFill>
                  <a:srgbClr val="AC0420"/>
                </a:solidFill>
                <a:latin typeface="Montserrat"/>
              </a:rPr>
              <a:t>No informa</a:t>
            </a:r>
          </a:p>
          <a:p>
            <a:pPr>
              <a:lnSpc>
                <a:spcPts val="3059"/>
              </a:lnSpc>
            </a:pPr>
            <a:endParaRPr lang="en-US" sz="1712">
              <a:solidFill>
                <a:srgbClr val="AC0420"/>
              </a:solidFill>
              <a:latin typeface="Montserrat"/>
            </a:endParaRPr>
          </a:p>
          <a:p>
            <a:pPr>
              <a:lnSpc>
                <a:spcPts val="2099"/>
              </a:lnSpc>
            </a:pPr>
            <a:r>
              <a:rPr lang="en-US" sz="1312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>
              <a:lnSpc>
                <a:spcPts val="2099"/>
              </a:lnSpc>
            </a:pPr>
            <a:endParaRPr lang="en-US" sz="1312">
              <a:solidFill>
                <a:srgbClr val="3D3D3D"/>
              </a:solidFill>
              <a:latin typeface="Montserrat Bold"/>
            </a:endParaRP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Inoue, Cristina, &amp; Tickner, Arlene Beth. (2016). Many Worlds, Many Theories?. Revista Brasileira de Política Internacional, 59(2), e001. Epub September 22, 2016.https://dx.doi.org/10.1590/0034-7329201600201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-Allan, Pierre (2001), Ontologías y explicaciones en la teoría de las relaciones internacionales, Revista de Ciencia Política, Vol. XXI, Nº 1, Santiago: PUC. https://repositorio.uc.cl/bitstream/handle/11534/10926/000344394.pdf?sequence=1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  <a:ea typeface="Montserrat"/>
              </a:rPr>
              <a:t>-Petrash, Vilma (2005), Los estudios internacionales en tiempos de globalización: algunas consideraciones epistemológicas y teóricas, Argos N° 42-43, pp. 16-34 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-Calduch, Rafel (1998), “La Importancia Metodológica de la Periodificación en las Relaciones Internacionales”, Métodos y técnicas de investigación internacional”, Universidad Complutence de Madrid, España. http://www.ucm.es/info/sdrelint/ficheros_aula/aula0403.pdf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-Lamont, Christopher (2015), Research Methods in International Relations, Washington D.C.: SAGE.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-Olmedo G., Hernán (2013), Tradiciones de investigación y teorías en el estudio de las relaciones internacionales, Serie Documentos de Trabajo No 81. Montevideo: Universidad de la República. </a:t>
            </a:r>
          </a:p>
          <a:p>
            <a:pPr>
              <a:lnSpc>
                <a:spcPts val="2099"/>
              </a:lnSpc>
            </a:pPr>
            <a:endParaRPr lang="en-US" sz="1312">
              <a:solidFill>
                <a:srgbClr val="3D3D3D"/>
              </a:solidFill>
              <a:latin typeface="Montserrat"/>
            </a:endParaRPr>
          </a:p>
          <a:p>
            <a:pPr>
              <a:lnSpc>
                <a:spcPts val="3059"/>
              </a:lnSpc>
            </a:pPr>
            <a:endParaRPr lang="en-US" sz="1312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625" y="1729976"/>
            <a:ext cx="5167381" cy="7747289"/>
          </a:xfrm>
          <a:custGeom>
            <a:avLst/>
            <a:gdLst/>
            <a:ahLst/>
            <a:cxnLst/>
            <a:rect l="l" t="t" r="r" b="b"/>
            <a:pathLst>
              <a:path w="5167381" h="7747289">
                <a:moveTo>
                  <a:pt x="0" y="0"/>
                </a:moveTo>
                <a:lnTo>
                  <a:pt x="5167381" y="0"/>
                </a:lnTo>
                <a:lnTo>
                  <a:pt x="5167381" y="7747289"/>
                </a:lnTo>
                <a:lnTo>
                  <a:pt x="0" y="7747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>
            <a:hlinkClick r:id="rId3" action="ppaction://hlinksldjump"/>
          </p:cNvPr>
          <p:cNvSpPr/>
          <p:nvPr/>
        </p:nvSpPr>
        <p:spPr>
          <a:xfrm>
            <a:off x="2590124" y="7704691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0"/>
                </a:lnTo>
                <a:lnTo>
                  <a:pt x="0" y="99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345" y="693474"/>
            <a:ext cx="7926537" cy="67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SEM. ESPECIALIDAD: </a:t>
            </a:r>
          </a:p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ESTUDIOS INTERNACIONALES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3294" y="8730876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0637FE-7D2E-D16D-41F3-7E840AB8CE79}"/>
              </a:ext>
            </a:extLst>
          </p:cNvPr>
          <p:cNvSpPr txBox="1"/>
          <p:nvPr/>
        </p:nvSpPr>
        <p:spPr>
          <a:xfrm>
            <a:off x="1680613" y="943605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DR. CRSTIAN GARAY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107" y="1229336"/>
            <a:ext cx="5824419" cy="8676664"/>
            <a:chOff x="0" y="0"/>
            <a:chExt cx="2908336" cy="433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335" cy="4332561"/>
            </a:xfrm>
            <a:custGeom>
              <a:avLst/>
              <a:gdLst/>
              <a:ahLst/>
              <a:cxnLst/>
              <a:rect l="l" t="t" r="r" b="b"/>
              <a:pathLst>
                <a:path w="2908335" h="4332561">
                  <a:moveTo>
                    <a:pt x="0" y="0"/>
                  </a:moveTo>
                  <a:lnTo>
                    <a:pt x="2908335" y="0"/>
                  </a:lnTo>
                  <a:lnTo>
                    <a:pt x="2908335" y="4332561"/>
                  </a:lnTo>
                  <a:lnTo>
                    <a:pt x="0" y="433256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84345" y="1468880"/>
            <a:ext cx="5595942" cy="8269480"/>
            <a:chOff x="0" y="0"/>
            <a:chExt cx="2782140" cy="41113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2140" cy="4111345"/>
            </a:xfrm>
            <a:custGeom>
              <a:avLst/>
              <a:gdLst/>
              <a:ahLst/>
              <a:cxnLst/>
              <a:rect l="l" t="t" r="r" b="b"/>
              <a:pathLst>
                <a:path w="2782140" h="4111345">
                  <a:moveTo>
                    <a:pt x="0" y="0"/>
                  </a:moveTo>
                  <a:lnTo>
                    <a:pt x="2782140" y="0"/>
                  </a:lnTo>
                  <a:lnTo>
                    <a:pt x="2782140" y="4111345"/>
                  </a:lnTo>
                  <a:lnTo>
                    <a:pt x="0" y="4111345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38696" y="2176171"/>
            <a:ext cx="5087239" cy="6894057"/>
          </a:xfrm>
          <a:custGeom>
            <a:avLst/>
            <a:gdLst/>
            <a:ahLst/>
            <a:cxnLst/>
            <a:rect l="l" t="t" r="r" b="b"/>
            <a:pathLst>
              <a:path w="5087239" h="6894057">
                <a:moveTo>
                  <a:pt x="0" y="0"/>
                </a:moveTo>
                <a:lnTo>
                  <a:pt x="5087240" y="0"/>
                </a:lnTo>
                <a:lnTo>
                  <a:pt x="5087240" y="6894057"/>
                </a:lnTo>
                <a:lnTo>
                  <a:pt x="0" y="6894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572003" y="753239"/>
            <a:ext cx="10995105" cy="963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Este curso parte de la premisa que los desarrollos en teoría social y política deben ser entendidos como resultado del entrelazamiento de un doble objetivo: la ambición de aprehender los resortes de una época y una realidad específica, y la construcción de herramientas conceptuales y analíticas que, viniendo de ellas, las trasciendan. Desde esta perspectiva, los trayectos que estas producciones han tomado y el campo de debates que han producido no pueden sino ser explicados por las carácterísticas particulares de los desafíos que las realidades socio-históricas que se enfrentan les han planteado y les plantean. Es desde aquí, que algunas especificidades de la trayectoria de estos debates en diferentes disciplinas (perspectiva mutidisciplinaria) y en dos ámbitos culturales, Europa y Estados Unidos, y América Latina, serán revisados. Se espera con ello alcanzar el triple objetivo, de 1) familiarizar a los estudiantes con aspectos centrales de los aportes de estas dos tradiciones; 2) hacerlos sensibles a la relación entre teoría y realidades socio-históricas; y 3) introducirlos a una reflexión sobre el vínculo entre teoría e investigación empírica. </a:t>
            </a:r>
          </a:p>
          <a:p>
            <a:pPr>
              <a:lnSpc>
                <a:spcPts val="2739"/>
              </a:lnSpc>
            </a:pPr>
            <a:endParaRPr lang="en-US" sz="1712">
              <a:solidFill>
                <a:srgbClr val="3D3D3D"/>
              </a:solidFill>
              <a:latin typeface="Montserrat"/>
            </a:endParaRPr>
          </a:p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712">
                <a:solidFill>
                  <a:srgbClr val="3D3D3D"/>
                </a:solidFill>
                <a:latin typeface="Montserrat"/>
              </a:rPr>
              <a:t>: Si (se coordinará durante el semestre)</a:t>
            </a:r>
          </a:p>
          <a:p>
            <a:pPr>
              <a:lnSpc>
                <a:spcPts val="3059"/>
              </a:lnSpc>
            </a:pPr>
            <a:endParaRPr lang="en-US" sz="1712">
              <a:solidFill>
                <a:srgbClr val="3D3D3D"/>
              </a:solidFill>
              <a:latin typeface="Montserrat"/>
            </a:endParaRPr>
          </a:p>
          <a:p>
            <a:pPr>
              <a:lnSpc>
                <a:spcPts val="2099"/>
              </a:lnSpc>
            </a:pPr>
            <a:r>
              <a:rPr lang="en-US" sz="1312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>
              <a:lnSpc>
                <a:spcPts val="2099"/>
              </a:lnSpc>
            </a:pPr>
            <a:endParaRPr lang="en-US" sz="1312">
              <a:solidFill>
                <a:srgbClr val="3D3D3D"/>
              </a:solidFill>
              <a:latin typeface="Montserrat Bold"/>
            </a:endParaRP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Alexander, Jeffrey (1992). Las teorías sociológicas desde la segunda guerra mundial. Barcelona: Gedisa.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Araujo, Kathya (2020). “Social Theory anew. From contesting modernity to revisiting our conceptual toolbox; the case of individualization”. Current Sociology. </a:t>
            </a:r>
            <a:r>
              <a:rPr lang="en-US" sz="1312" u="sng">
                <a:solidFill>
                  <a:srgbClr val="3D3D3D"/>
                </a:solidFill>
                <a:latin typeface="Montserrat"/>
                <a:hlinkClick r:id="rId3" tooltip="https://doi.org/10.1177/0011392120931148"/>
              </a:rPr>
              <a:t>https://doi.org/10.1177/0011392120931148</a:t>
            </a:r>
            <a:r>
              <a:rPr lang="en-US" sz="1312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Bourdieu, Pierre; Wacquant, Loïc (1995). Respuestas por una antropología reflexiva. México, Grijalbo. 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Da Matta, Roberto (2002). Carnavales, malandros y héroes, México: FCE.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Dussel, Enrique. (2008 [1992] [1492]). El encubrimiento del Otro. Hacia el origen del “mito de la Modernidad”. La Paz: Bilioteca Indígena. 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Foucault, Michel (1999). La Gubernamentalidad. En Obras esenciales. Volumen III. Estética, ética y hermenéutica (pp.175-197). Barcelona, Paidós. 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García Canclini, Néstor (2005). Culturas híbridas: estrategias para entrar y salir de la modernidad. Buenos Aires: Paidós.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Germani, Gino (1965). Política y Sociedad en una Época de Transición. Buenos Aires: Paidós.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Martín Barbero, Jesús (1991). De los medios a las mediaciones. Ediciones México: G.Gili. Rivera 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Walsh, Catherine. 2007. ¿Son posibles unas ciencias sociales/culturales otras? Reflexiones en torno a las epistemologías decoloniales. Nomadas. (26): 102-113. </a:t>
            </a:r>
          </a:p>
          <a:p>
            <a:pPr>
              <a:lnSpc>
                <a:spcPts val="2099"/>
              </a:lnSpc>
            </a:pPr>
            <a:endParaRPr lang="en-US" sz="1312">
              <a:solidFill>
                <a:srgbClr val="3D3D3D"/>
              </a:solidFill>
              <a:latin typeface="Montserrat"/>
            </a:endParaRPr>
          </a:p>
          <a:p>
            <a:pPr>
              <a:lnSpc>
                <a:spcPts val="3059"/>
              </a:lnSpc>
            </a:pPr>
            <a:endParaRPr lang="en-US" sz="1312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8" name="Freeform 8">
            <a:hlinkClick r:id="rId4" action="ppaction://hlinksldjump"/>
          </p:cNvPr>
          <p:cNvSpPr/>
          <p:nvPr/>
        </p:nvSpPr>
        <p:spPr>
          <a:xfrm>
            <a:off x="2590124" y="7704691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0"/>
                </a:lnTo>
                <a:lnTo>
                  <a:pt x="0" y="997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345" y="693474"/>
            <a:ext cx="7926537" cy="67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SEM. ESPECIALIDAD: </a:t>
            </a:r>
          </a:p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ESTUDIOS SOCIALES Y POLÍTICOS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3294" y="8730876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4588E27-C81B-2ADE-8BCB-1E8046F1CAEC}"/>
              </a:ext>
            </a:extLst>
          </p:cNvPr>
          <p:cNvSpPr txBox="1"/>
          <p:nvPr/>
        </p:nvSpPr>
        <p:spPr>
          <a:xfrm>
            <a:off x="1680613" y="91821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DRA. KATHYA ARAUJO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107" y="1229336"/>
            <a:ext cx="5824419" cy="8676664"/>
            <a:chOff x="0" y="0"/>
            <a:chExt cx="2908336" cy="433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335" cy="4332561"/>
            </a:xfrm>
            <a:custGeom>
              <a:avLst/>
              <a:gdLst/>
              <a:ahLst/>
              <a:cxnLst/>
              <a:rect l="l" t="t" r="r" b="b"/>
              <a:pathLst>
                <a:path w="2908335" h="4332561">
                  <a:moveTo>
                    <a:pt x="0" y="0"/>
                  </a:moveTo>
                  <a:lnTo>
                    <a:pt x="2908335" y="0"/>
                  </a:lnTo>
                  <a:lnTo>
                    <a:pt x="2908335" y="4332561"/>
                  </a:lnTo>
                  <a:lnTo>
                    <a:pt x="0" y="433256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84345" y="1468880"/>
            <a:ext cx="5595942" cy="8269480"/>
            <a:chOff x="0" y="0"/>
            <a:chExt cx="2782140" cy="41113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2140" cy="4111345"/>
            </a:xfrm>
            <a:custGeom>
              <a:avLst/>
              <a:gdLst/>
              <a:ahLst/>
              <a:cxnLst/>
              <a:rect l="l" t="t" r="r" b="b"/>
              <a:pathLst>
                <a:path w="2782140" h="4111345">
                  <a:moveTo>
                    <a:pt x="0" y="0"/>
                  </a:moveTo>
                  <a:lnTo>
                    <a:pt x="2782140" y="0"/>
                  </a:lnTo>
                  <a:lnTo>
                    <a:pt x="2782140" y="4111345"/>
                  </a:lnTo>
                  <a:lnTo>
                    <a:pt x="0" y="4111345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6572003" y="2223823"/>
            <a:ext cx="10995105" cy="66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Este seminario se propone levantar un panorama de autores(as) y obras que han contribuido al surgimiento de una tradición epistemológica sobre la cultura latinoamericana, situada en un lugar de enunciación que coincide con el contexto de emergencia de los temaas y problemas estudiados, con el fin de observar tanto las metodologías como los enfoques interpretativos que esta tradición propone.</a:t>
            </a:r>
          </a:p>
          <a:p>
            <a:pPr>
              <a:lnSpc>
                <a:spcPts val="2739"/>
              </a:lnSpc>
            </a:pPr>
            <a:endParaRPr lang="en-US" sz="1712">
              <a:solidFill>
                <a:srgbClr val="3D3D3D"/>
              </a:solidFill>
              <a:latin typeface="Montserrat"/>
            </a:endParaRPr>
          </a:p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712">
                <a:solidFill>
                  <a:srgbClr val="3D3D3D"/>
                </a:solidFill>
                <a:latin typeface="Montserrat"/>
              </a:rPr>
              <a:t>: </a:t>
            </a:r>
            <a:r>
              <a:rPr lang="en-US" sz="1712">
                <a:solidFill>
                  <a:srgbClr val="AC0420"/>
                </a:solidFill>
                <a:latin typeface="Montserrat"/>
              </a:rPr>
              <a:t>No informa</a:t>
            </a:r>
          </a:p>
          <a:p>
            <a:pPr>
              <a:lnSpc>
                <a:spcPts val="3059"/>
              </a:lnSpc>
            </a:pPr>
            <a:endParaRPr lang="en-US" sz="1712">
              <a:solidFill>
                <a:srgbClr val="AC0420"/>
              </a:solidFill>
              <a:latin typeface="Montserrat"/>
            </a:endParaRPr>
          </a:p>
          <a:p>
            <a:pPr>
              <a:lnSpc>
                <a:spcPts val="2099"/>
              </a:lnSpc>
            </a:pPr>
            <a:r>
              <a:rPr lang="en-US" sz="1312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>
              <a:lnSpc>
                <a:spcPts val="2099"/>
              </a:lnSpc>
            </a:pPr>
            <a:endParaRPr lang="en-US" sz="1312">
              <a:solidFill>
                <a:srgbClr val="3D3D3D"/>
              </a:solidFill>
              <a:latin typeface="Montserrat Bold"/>
            </a:endParaRP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Ortíz, Renato, “América Latina. De la modernidad incompleta a la modernidad-mundo”, Nueva Sociedad 166, pp. 44-61.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Césaire, Aimé, “Discurso del colonialismo” (1950)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Traba, Marta, “Cultura de la resistencia” (1974), Biblioteca de Ayacucho, 37-54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Freire, Paulo, Pedagogía del oprimido, Siglo XXI, Buenos Aires-Madrid, 1977 (1970).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Rama, Ángel, La ciudad letrada de (1985), Arca, Montevideo, 1998.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Segatto, Rita Género y colonialidad: en busca de claves de lectura y de un vocabulario estratégico descolonial, 2010. 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Jean, Franco, Las conspiradoras. La representación de la mujer en México, F.C.E., México, 1993 (primera edición en inglés en la Columbia University Press, 1989).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Ribeiro, Darcy (1978). “La Cultura Latinoamericana”, Latinoamerica. Cuadernos de la cultura latinaoemrican 6, UNAM; pp. 3-31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García Canclini, Nestor, Las culturas híbridas. Estrategias para entrar y salir de la modernidad, México, Grijalbo, 1990.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Mignolo, Walter, La idea de América, La herida colonial y la oposión decolonial, Gedisa, 2005.</a:t>
            </a:r>
          </a:p>
          <a:p>
            <a:pPr>
              <a:lnSpc>
                <a:spcPts val="2099"/>
              </a:lnSpc>
            </a:pPr>
            <a:endParaRPr lang="en-US" sz="1312">
              <a:solidFill>
                <a:srgbClr val="3D3D3D"/>
              </a:solidFill>
              <a:latin typeface="Montserrat"/>
            </a:endParaRPr>
          </a:p>
          <a:p>
            <a:pPr>
              <a:lnSpc>
                <a:spcPts val="3059"/>
              </a:lnSpc>
            </a:pPr>
            <a:endParaRPr lang="en-US" sz="1312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1995" y="1712187"/>
            <a:ext cx="5140642" cy="7710963"/>
          </a:xfrm>
          <a:custGeom>
            <a:avLst/>
            <a:gdLst/>
            <a:ahLst/>
            <a:cxnLst/>
            <a:rect l="l" t="t" r="r" b="b"/>
            <a:pathLst>
              <a:path w="5140642" h="7710963">
                <a:moveTo>
                  <a:pt x="0" y="0"/>
                </a:moveTo>
                <a:lnTo>
                  <a:pt x="5140642" y="0"/>
                </a:lnTo>
                <a:lnTo>
                  <a:pt x="514064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>
            <a:hlinkClick r:id="rId3" action="ppaction://hlinksldjump"/>
          </p:cNvPr>
          <p:cNvSpPr/>
          <p:nvPr/>
        </p:nvSpPr>
        <p:spPr>
          <a:xfrm>
            <a:off x="2590124" y="7704691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0"/>
                </a:lnTo>
                <a:lnTo>
                  <a:pt x="0" y="99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345" y="693474"/>
            <a:ext cx="7926537" cy="67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SEM. ESPECIALIDAD: </a:t>
            </a:r>
          </a:p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PENSAMIENTO Y CULTURA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3294" y="8730876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VOLVER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0AD7ACC-5EA9-AC89-9EDD-2CF563685B3F}"/>
              </a:ext>
            </a:extLst>
          </p:cNvPr>
          <p:cNvSpPr txBox="1"/>
          <p:nvPr/>
        </p:nvSpPr>
        <p:spPr>
          <a:xfrm>
            <a:off x="1680613" y="943605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DR. JOSÉ SANTOS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53903" y="-128414"/>
            <a:ext cx="13362510" cy="10543827"/>
            <a:chOff x="0" y="0"/>
            <a:chExt cx="4520158" cy="3566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0158" cy="3566677"/>
            </a:xfrm>
            <a:custGeom>
              <a:avLst/>
              <a:gdLst/>
              <a:ahLst/>
              <a:cxnLst/>
              <a:rect l="l" t="t" r="r" b="b"/>
              <a:pathLst>
                <a:path w="4520158" h="3566677">
                  <a:moveTo>
                    <a:pt x="0" y="0"/>
                  </a:moveTo>
                  <a:lnTo>
                    <a:pt x="4520158" y="0"/>
                  </a:lnTo>
                  <a:lnTo>
                    <a:pt x="4520158" y="3566677"/>
                  </a:lnTo>
                  <a:lnTo>
                    <a:pt x="0" y="3566677"/>
                  </a:ln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28414" y="-128414"/>
            <a:ext cx="5182317" cy="10543827"/>
            <a:chOff x="0" y="0"/>
            <a:chExt cx="1753031" cy="35666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53031" cy="3566677"/>
            </a:xfrm>
            <a:custGeom>
              <a:avLst/>
              <a:gdLst/>
              <a:ahLst/>
              <a:cxnLst/>
              <a:rect l="l" t="t" r="r" b="b"/>
              <a:pathLst>
                <a:path w="1753031" h="3566677">
                  <a:moveTo>
                    <a:pt x="0" y="0"/>
                  </a:moveTo>
                  <a:lnTo>
                    <a:pt x="1753031" y="0"/>
                  </a:lnTo>
                  <a:lnTo>
                    <a:pt x="1753031" y="3566677"/>
                  </a:lnTo>
                  <a:lnTo>
                    <a:pt x="0" y="3566677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85750" y="287926"/>
            <a:ext cx="17716500" cy="9694274"/>
            <a:chOff x="0" y="0"/>
            <a:chExt cx="5992989" cy="32792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92989" cy="3279298"/>
            </a:xfrm>
            <a:custGeom>
              <a:avLst/>
              <a:gdLst/>
              <a:ahLst/>
              <a:cxnLst/>
              <a:rect l="l" t="t" r="r" b="b"/>
              <a:pathLst>
                <a:path w="5992989" h="3279298">
                  <a:moveTo>
                    <a:pt x="0" y="0"/>
                  </a:moveTo>
                  <a:lnTo>
                    <a:pt x="5992989" y="0"/>
                  </a:lnTo>
                  <a:lnTo>
                    <a:pt x="5992989" y="3279298"/>
                  </a:lnTo>
                  <a:lnTo>
                    <a:pt x="0" y="32792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053903" y="1028700"/>
            <a:ext cx="12205397" cy="8229600"/>
            <a:chOff x="0" y="0"/>
            <a:chExt cx="16273862" cy="109728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82000"/>
            </a:blip>
            <a:srcRect l="563" r="563"/>
            <a:stretch>
              <a:fillRect/>
            </a:stretch>
          </p:blipFill>
          <p:spPr>
            <a:xfrm>
              <a:off x="0" y="0"/>
              <a:ext cx="16273862" cy="1097280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028700" y="3704883"/>
            <a:ext cx="10203307" cy="2860360"/>
            <a:chOff x="0" y="0"/>
            <a:chExt cx="13604409" cy="381381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604409" cy="3813813"/>
              <a:chOff x="0" y="0"/>
              <a:chExt cx="3451489" cy="96757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451489" cy="967578"/>
              </a:xfrm>
              <a:custGeom>
                <a:avLst/>
                <a:gdLst/>
                <a:ahLst/>
                <a:cxnLst/>
                <a:rect l="l" t="t" r="r" b="b"/>
                <a:pathLst>
                  <a:path w="3451489" h="967578">
                    <a:moveTo>
                      <a:pt x="0" y="0"/>
                    </a:moveTo>
                    <a:lnTo>
                      <a:pt x="3451489" y="0"/>
                    </a:lnTo>
                    <a:lnTo>
                      <a:pt x="3451489" y="967578"/>
                    </a:lnTo>
                    <a:lnTo>
                      <a:pt x="0" y="9675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513654" y="1060502"/>
              <a:ext cx="12425290" cy="91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400"/>
                </a:lnSpc>
              </a:pPr>
              <a:r>
                <a:rPr lang="en-US" sz="4500" spc="225">
                  <a:solidFill>
                    <a:srgbClr val="3D3D3D"/>
                  </a:solidFill>
                  <a:latin typeface="Montserrat Semi-Bold"/>
                </a:rPr>
                <a:t>CURSOS DE ESPECIALIDAD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13654" y="1991311"/>
              <a:ext cx="12425290" cy="91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400"/>
                </a:lnSpc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10990" y="1371582"/>
            <a:ext cx="11538849" cy="891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39"/>
              </a:lnSpc>
            </a:pPr>
            <a:r>
              <a:rPr lang="en-US" sz="1712" dirty="0">
                <a:solidFill>
                  <a:srgbClr val="3D3D3D"/>
                </a:solidFill>
                <a:latin typeface="Montserrat"/>
              </a:rPr>
              <a:t>El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sitúa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la Historia de la Guerra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Fría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Global,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contexto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teórico-metodológico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interacción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de Chile y del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contexto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continental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latinoamericano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con Europa y Asia, para lo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cual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expondrán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y las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principales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obras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referencia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ámbito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Adicionalmente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cada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profesor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presentará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sus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investigaciones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este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ámbito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y se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contemplará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tener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invitados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académicos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(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posiblemente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marco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convenios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IDEA y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Doctamer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) y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estudiantes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doctorado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para que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expongan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sus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trabajos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. Los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estudiantes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presentarán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sus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propias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investigaciones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la base de las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exposiciones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lecturas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así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ejemplos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estudio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739"/>
              </a:lnSpc>
            </a:pP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punto de vista de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enfoque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este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aborda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tres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dimensiones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principales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: Historia Global,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Relaciones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Internacionales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Ciencia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Política. La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articulación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éstas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, se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expresa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preguntas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guiarán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debates,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así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bibliografía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sostiene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análisis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bibliográfico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739"/>
              </a:lnSpc>
            </a:pPr>
            <a:endParaRPr lang="en-US" sz="17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739"/>
              </a:lnSpc>
            </a:pPr>
            <a:r>
              <a:rPr lang="en-US" sz="1712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: </a:t>
            </a:r>
            <a:r>
              <a:rPr lang="en-US" sz="1712" dirty="0" err="1">
                <a:solidFill>
                  <a:srgbClr val="3D3D3D"/>
                </a:solidFill>
                <a:latin typeface="Montserrat"/>
              </a:rPr>
              <a:t>Sí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 </a:t>
            </a:r>
          </a:p>
          <a:p>
            <a:pPr algn="just">
              <a:lnSpc>
                <a:spcPts val="3059"/>
              </a:lnSpc>
            </a:pPr>
            <a:endParaRPr lang="en-US" sz="17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099"/>
              </a:lnSpc>
            </a:pPr>
            <a:r>
              <a:rPr lang="en-US" sz="1312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algn="just">
              <a:lnSpc>
                <a:spcPts val="2099"/>
              </a:lnSpc>
            </a:pPr>
            <a:endParaRPr lang="en-US" sz="1312" dirty="0">
              <a:solidFill>
                <a:srgbClr val="3D3D3D"/>
              </a:solidFill>
              <a:latin typeface="Montserrat Bold"/>
            </a:endParaRP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Odd Arne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Westad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The Global Cold War: Third World interventions and the making of our times (New York: Cambridge University Press, 2005)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Tanya Harmer, Allende's Chile and the Inter-American Cold War (Chapel Hill: University of North Carolina Press, 2011)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Tanya Harmer, Alfredo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Riquelme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(editors), Chile y la Guerra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Fría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global (Santiago: RIL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Editores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2014)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u="sng" dirty="0">
                <a:solidFill>
                  <a:srgbClr val="3D3D3D"/>
                </a:solidFill>
                <a:latin typeface="Montserrat"/>
                <a:hlinkClick r:id="rId2" tooltip="https://www.amazon.com/-/es/s/ref=dp_byline_sr_ebooks_1?ie=UTF8&amp;field-author=Patrick+Iber&amp;text=Patrick+Iber&amp;sort=relevancerank&amp;search-alias=digital-text"/>
              </a:rPr>
              <a:t>Patrick Iber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Neither Peace nor Freedom: The Cultural Cold War in Latin America, Cambridge-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Londres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Harvard University Press, 2015.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Greg Grandin, The last colonial massacre: Latin America in the Cold War (University of Chicago Press, 2004)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Daniela Spenser,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Espejos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la Guerra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Fría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: México, América Central y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Caribe (</a:t>
            </a:r>
            <a:r>
              <a:rPr lang="en-US" sz="1312" u="sng" dirty="0">
                <a:solidFill>
                  <a:srgbClr val="3D3D3D"/>
                </a:solidFill>
                <a:latin typeface="Montserrat"/>
                <a:hlinkClick r:id="rId3" tooltip="https://www.buscalibre.cl/libros/editorial/miguel-angel-porrua"/>
              </a:rPr>
              <a:t>Miguel Angel Porrua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2004)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Stephen Rabe, The Killing Zone. The United States Wages Cold War in Latin America, Oxford University Press, 2011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Roberto Simon, O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Brasil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contra 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democracia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: 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ditadura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o golpe no Chile e a Guerra Fria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na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América do Sul,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Companhia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das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Letras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2019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César Ross (2020). Chile y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Corea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del Sur, 1973-1989: Las claves de un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vínculo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estratégico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improbable.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Revista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Aldea Mundo, 49(25), pp.33-44. Venezuela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Alessandro Santoni (2011). El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comunismo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italiano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y la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vía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chilena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Los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orígenes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un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mito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político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Santiago: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Ril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099"/>
              </a:lnSpc>
            </a:pPr>
            <a:endParaRPr lang="en-US" sz="13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3059"/>
              </a:lnSpc>
            </a:pPr>
            <a:endParaRPr lang="en-US" sz="1312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4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53321" y="5430572"/>
            <a:ext cx="2405979" cy="3404688"/>
          </a:xfrm>
          <a:custGeom>
            <a:avLst/>
            <a:gdLst/>
            <a:ahLst/>
            <a:cxnLst/>
            <a:rect l="l" t="t" r="r" b="b"/>
            <a:pathLst>
              <a:path w="2405979" h="3404688">
                <a:moveTo>
                  <a:pt x="0" y="0"/>
                </a:moveTo>
                <a:lnTo>
                  <a:pt x="2405979" y="0"/>
                </a:lnTo>
                <a:lnTo>
                  <a:pt x="2405979" y="3404688"/>
                </a:lnTo>
                <a:lnTo>
                  <a:pt x="0" y="34046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50801" y="1133475"/>
            <a:ext cx="2508499" cy="3762749"/>
          </a:xfrm>
          <a:custGeom>
            <a:avLst/>
            <a:gdLst/>
            <a:ahLst/>
            <a:cxnLst/>
            <a:rect l="l" t="t" r="r" b="b"/>
            <a:pathLst>
              <a:path w="2508499" h="3762749">
                <a:moveTo>
                  <a:pt x="0" y="0"/>
                </a:moveTo>
                <a:lnTo>
                  <a:pt x="2508499" y="0"/>
                </a:lnTo>
                <a:lnTo>
                  <a:pt x="2508499" y="3762749"/>
                </a:lnTo>
                <a:lnTo>
                  <a:pt x="0" y="3762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8349" y="869950"/>
            <a:ext cx="10785292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AMÉRICA LATINA Y LA GUERRA FRÍA GLOBAL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F22AE8-FD45-D3CC-F10E-A5CC6375ED0E}"/>
              </a:ext>
            </a:extLst>
          </p:cNvPr>
          <p:cNvSpPr txBox="1"/>
          <p:nvPr/>
        </p:nvSpPr>
        <p:spPr>
          <a:xfrm>
            <a:off x="14656043" y="493575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DR. CÉSAR ROSS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AE7CDD9-0BE6-6B9A-4B24-4D6B3F1C6BB6}"/>
              </a:ext>
            </a:extLst>
          </p:cNvPr>
          <p:cNvSpPr txBox="1"/>
          <p:nvPr/>
        </p:nvSpPr>
        <p:spPr>
          <a:xfrm>
            <a:off x="14750800" y="8968859"/>
            <a:ext cx="282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DR. ALESSANDRO SANTONI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8349" y="1555965"/>
            <a:ext cx="11538849" cy="891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Actividad curricular orientada a la sistematización y actualización de los conocimientos previos de las y los estudiantes sobre las principales escuelas historiográficas presentes en el siglo XX, y comienzos del siglo XXI, identificando las propuestas más pertinentes para su propia investigación y participando en los debates a que han dado lugar.</a:t>
            </a:r>
          </a:p>
          <a:p>
            <a:pPr algn="just"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Considerando la imposibilidad de abarcar en un solo semestre el conjunto de la producción y discusión historiográfica desarrollada durante el siglo XX y lo que va transcurrido del XXI, y con mayor razón de profundizar en el análisis de todo este acervo de manera uniforme, al inicio de cada período lectivo se realizará una selección de las escuelas y debates más pertinentes de abordar, de acuerdo a las necesidades e intereses de las y los integrantes del curso, en conexión con sus proyectos de tesis. Esa selección temática determinará la composición del cuerpo docente asignado al curso durante el período lectivo respectivo. </a:t>
            </a:r>
          </a:p>
          <a:p>
            <a:pPr algn="just"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712">
                <a:solidFill>
                  <a:srgbClr val="3D3D3D"/>
                </a:solidFill>
                <a:latin typeface="Montserrat"/>
              </a:rPr>
              <a:t>: Sin información</a:t>
            </a:r>
          </a:p>
          <a:p>
            <a:pPr algn="just">
              <a:lnSpc>
                <a:spcPts val="3059"/>
              </a:lnSpc>
            </a:pPr>
            <a:endParaRPr lang="en-US" sz="1712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099"/>
              </a:lnSpc>
            </a:pPr>
            <a:r>
              <a:rPr lang="en-US" sz="1312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Águila, Gabriela et al, La historia reciente en Argentina. Balance de una historiografía pionera en América Latina, Imago Mundi, 2018.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Arostegui, Julio, “Violencia, sociedad y política. La definición de la violencia”, Ayer, 13, 1994.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Beck, Ulrich, “Como los vecinos se convierten en judíos. La construcción política del extraño en una era de modernidad reflexiva”, Papers, 84, 2007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Bloch, Marc. Historia e historiadores, Akal, 2008.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Braudel, Fernand. La historia y las ciencias sociales, Alianza Editorial, 1970. 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Chartier Roger. El mundo como representación, Gedisa Editorial, 2005.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Cuesta, Josefina, “Tiempo y recuerdo: Dimensiones temporales de la memoria política (España 1936-2000), en Carlos Navajas (coord.), Actas del III Simposio de Historia Actual, vol. 1, Logroño, 2002.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Dosse, Francois, La marcha de las ideas. Historia de los intelectuales, historia intelectual, Universitat de Valencia, 2007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Dube, Saurabh, “Identidades culturales y sujetos históricos: Estudios subalternos y perspectivas poscoloniales”, Estudios de Asia y África, XLV: 2, 2010.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Evans, Richard, In Defence of History, Granta Publications, 2000.</a:t>
            </a:r>
          </a:p>
          <a:p>
            <a:pPr algn="just">
              <a:lnSpc>
                <a:spcPts val="2099"/>
              </a:lnSpc>
            </a:pPr>
            <a:r>
              <a:rPr lang="en-US" sz="1312">
                <a:solidFill>
                  <a:srgbClr val="3D3D3D"/>
                </a:solidFill>
                <a:latin typeface="Montserrat Bold"/>
              </a:rPr>
              <a:t>En el programa la bibliografía continúa…</a:t>
            </a:r>
          </a:p>
          <a:p>
            <a:pPr algn="just">
              <a:lnSpc>
                <a:spcPts val="2099"/>
              </a:lnSpc>
            </a:pPr>
            <a:endParaRPr lang="en-US" sz="1312">
              <a:solidFill>
                <a:srgbClr val="3D3D3D"/>
              </a:solidFill>
              <a:latin typeface="Montserrat Bold"/>
            </a:endParaRPr>
          </a:p>
          <a:p>
            <a:pPr algn="just">
              <a:lnSpc>
                <a:spcPts val="3059"/>
              </a:lnSpc>
            </a:pPr>
            <a:endParaRPr lang="en-US" sz="1312">
              <a:solidFill>
                <a:srgbClr val="3D3D3D"/>
              </a:solidFill>
              <a:latin typeface="Montserrat Bold"/>
            </a:endParaRPr>
          </a:p>
        </p:txBody>
      </p:sp>
      <p:sp>
        <p:nvSpPr>
          <p:cNvPr id="5" name="Freeform 5">
            <a:hlinkClick r:id="rId2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71280" y="1216025"/>
            <a:ext cx="2627026" cy="3680199"/>
          </a:xfrm>
          <a:custGeom>
            <a:avLst/>
            <a:gdLst/>
            <a:ahLst/>
            <a:cxnLst/>
            <a:rect l="l" t="t" r="r" b="b"/>
            <a:pathLst>
              <a:path w="2627026" h="3680199">
                <a:moveTo>
                  <a:pt x="0" y="0"/>
                </a:moveTo>
                <a:lnTo>
                  <a:pt x="2627026" y="0"/>
                </a:lnTo>
                <a:lnTo>
                  <a:pt x="2627026" y="3680199"/>
                </a:lnTo>
                <a:lnTo>
                  <a:pt x="0" y="3680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3762" t="-41466" b="-746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1280" y="5430463"/>
            <a:ext cx="2627026" cy="3434568"/>
          </a:xfrm>
          <a:custGeom>
            <a:avLst/>
            <a:gdLst/>
            <a:ahLst/>
            <a:cxnLst/>
            <a:rect l="l" t="t" r="r" b="b"/>
            <a:pathLst>
              <a:path w="2627026" h="3434568">
                <a:moveTo>
                  <a:pt x="0" y="0"/>
                </a:moveTo>
                <a:lnTo>
                  <a:pt x="2627026" y="0"/>
                </a:lnTo>
                <a:lnTo>
                  <a:pt x="2627026" y="3434568"/>
                </a:lnTo>
                <a:lnTo>
                  <a:pt x="0" y="3434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6795" t="-19052" b="-2227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8349" y="869950"/>
            <a:ext cx="11797240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ESCUELAS Y DEBATES HISTORIOGRÁFICOS CONTEMPORÁNEOS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10170404" y="4844350"/>
            <a:ext cx="8552458" cy="3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Curso compartido por el Doctorado en Historia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CC4412-9296-F5CD-0BC8-1AF43B714EC1}"/>
              </a:ext>
            </a:extLst>
          </p:cNvPr>
          <p:cNvSpPr txBox="1"/>
          <p:nvPr/>
        </p:nvSpPr>
        <p:spPr>
          <a:xfrm>
            <a:off x="14751293" y="491527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DR. HERNÁN VENEGAS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97BF33-836A-41FC-78FE-4B5F6EC9C743}"/>
              </a:ext>
            </a:extLst>
          </p:cNvPr>
          <p:cNvSpPr txBox="1"/>
          <p:nvPr/>
        </p:nvSpPr>
        <p:spPr>
          <a:xfrm>
            <a:off x="14751293" y="894128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DR. CLAUDIO PÉREZ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8349" y="1320800"/>
            <a:ext cx="11538849" cy="977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Actividad curricular orientada a la sistematización y actualización de los conocimientos previos de las y los estudiantes sobre las principales escuelas historiográficas presentes en el siglo XX, y comienzos del siglo XXI, identificando las propuestas más pertinentes para su propia investigación y participando en los debates a que han dado lugar.</a:t>
            </a:r>
          </a:p>
          <a:p>
            <a:pPr algn="just"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Considerando la imposibilidad de abarcar en un solo semestre el conjunto de la producción y discusión historiográfica desarrollada durante el siglo XX y lo que va transcurrido del XXI, y con mayor razón de profundizar en el análisis de todo este acervo de manera uniforme, al inicio de cada período lectivo se realizará una selección de las escuelas y debates más pertinentes de abordar, de acuerdo a las necesidades e intereses de las y los integrantes del curso, en conexión con sus proyectos de tesis. Esa selección temática determinará la composición del cuerpo docente asignado al curso durante el período lectivo respectivo. </a:t>
            </a:r>
          </a:p>
          <a:p>
            <a:pPr algn="just"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712">
                <a:solidFill>
                  <a:srgbClr val="3D3D3D"/>
                </a:solidFill>
                <a:latin typeface="Montserrat"/>
              </a:rPr>
              <a:t>: </a:t>
            </a:r>
            <a:r>
              <a:rPr lang="en-US" sz="1712">
                <a:solidFill>
                  <a:srgbClr val="AC0420"/>
                </a:solidFill>
                <a:latin typeface="Montserrat"/>
              </a:rPr>
              <a:t>Sin información</a:t>
            </a:r>
          </a:p>
          <a:p>
            <a:pPr algn="just">
              <a:lnSpc>
                <a:spcPts val="3059"/>
              </a:lnSpc>
            </a:pPr>
            <a:endParaRPr lang="en-US" sz="1712">
              <a:solidFill>
                <a:srgbClr val="AC0420"/>
              </a:solidFill>
              <a:latin typeface="Montserrat"/>
            </a:endParaRPr>
          </a:p>
          <a:p>
            <a:pPr algn="just">
              <a:lnSpc>
                <a:spcPts val="2099"/>
              </a:lnSpc>
            </a:pPr>
            <a:r>
              <a:rPr lang="en-US" sz="1312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algn="just">
              <a:lnSpc>
                <a:spcPts val="2099"/>
              </a:lnSpc>
            </a:pPr>
            <a:endParaRPr lang="en-US" sz="1312">
              <a:solidFill>
                <a:srgbClr val="3D3D3D"/>
              </a:solidFill>
              <a:latin typeface="Montserrat Bold"/>
            </a:endParaRP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Aróstegui, J. (2001). La investigación histórica. Teoría y Método. Barcelona: Editorial Crítica.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Dosse, F. (2003). La historia: conceptos y escrituras. Buenos Aires: Nueva Visión. Capítulo 1.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Ginzburg, C. (2008). “Indicios. Raíces de un paradigma de inferencias indiciales” en Mitos, emblemas, indicios. Morfología e historia. Barcelona: GEDISA.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Grajales Guerra, Tevni. “La metodología de la investigación histórica: una crisis compartida” en Enfoques, vol. XIV, núm.1, enero-diciembre, 2002, pp 5-21.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W. Sewell, Jr. (2006). “Por una reformulación de lo social”, en Ayer, 62/2006 (2), pp. 51-72.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Leonor Arfuch (2002). El espacio biográfico. Dilemas de la subjetividad contemporánea. Buenos Aires: Fondo de Cultura Económica. (Selección)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Peter Burke (2001). “Introducción: El testimonio de las imágenes”. En: Visto y no visto. El uso de la imagen como documento histórico. Barcelona: Crítica, pp. 11-24.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Antonio Bolívar. “Metodología de la investigación biográfico-narrativa: recogida y análisis de datos” en Passeggu y Abrahao (org) Dimensoes epistemológicas e metodológicas da investigaçao (auto) biográfica. Tomo II, Porto Alegre, PUCRS, pp. 79-109.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Alejandro Cheirif Wolosky. “La teoría y la metodología de la historia conceptual en Reinhart Koselleck” en Historiografías 7 (Enero-junio 2014), pp.85-100.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>
                <a:solidFill>
                  <a:srgbClr val="3D3D3D"/>
                </a:solidFill>
                <a:latin typeface="Montserrat"/>
              </a:rPr>
              <a:t>Mayra Chárriez Cordero. “Historias de vida: una metodología de investigación cualitativa” en Revista Griot, Vol.5. Número 1, Diciembre 2012. </a:t>
            </a:r>
          </a:p>
          <a:p>
            <a:pPr algn="just">
              <a:lnSpc>
                <a:spcPts val="1939"/>
              </a:lnSpc>
            </a:pPr>
            <a:r>
              <a:rPr lang="en-US" sz="1212">
                <a:solidFill>
                  <a:srgbClr val="3D3D3D"/>
                </a:solidFill>
                <a:latin typeface="Montserrat Bold"/>
              </a:rPr>
              <a:t>En el programa la bibliografía continúa…</a:t>
            </a:r>
          </a:p>
          <a:p>
            <a:pPr algn="just">
              <a:lnSpc>
                <a:spcPts val="2099"/>
              </a:lnSpc>
            </a:pPr>
            <a:endParaRPr lang="en-US" sz="1212">
              <a:solidFill>
                <a:srgbClr val="3D3D3D"/>
              </a:solidFill>
              <a:latin typeface="Montserrat Bold"/>
            </a:endParaRPr>
          </a:p>
          <a:p>
            <a:pPr algn="just">
              <a:lnSpc>
                <a:spcPts val="2099"/>
              </a:lnSpc>
            </a:pPr>
            <a:endParaRPr lang="en-US" sz="1212">
              <a:solidFill>
                <a:srgbClr val="3D3D3D"/>
              </a:solidFill>
              <a:latin typeface="Montserrat Bold"/>
            </a:endParaRPr>
          </a:p>
          <a:p>
            <a:pPr algn="just">
              <a:lnSpc>
                <a:spcPts val="2099"/>
              </a:lnSpc>
            </a:pPr>
            <a:endParaRPr lang="en-US" sz="1212">
              <a:solidFill>
                <a:srgbClr val="3D3D3D"/>
              </a:solidFill>
              <a:latin typeface="Montserrat Bold"/>
            </a:endParaRPr>
          </a:p>
          <a:p>
            <a:pPr algn="just">
              <a:lnSpc>
                <a:spcPts val="3059"/>
              </a:lnSpc>
            </a:pPr>
            <a:endParaRPr lang="en-US" sz="1212">
              <a:solidFill>
                <a:srgbClr val="3D3D3D"/>
              </a:solidFill>
              <a:latin typeface="Montserrat Bold"/>
            </a:endParaRPr>
          </a:p>
        </p:txBody>
      </p:sp>
      <p:sp>
        <p:nvSpPr>
          <p:cNvPr id="5" name="Freeform 5">
            <a:hlinkClick r:id="rId2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71280" y="1216025"/>
            <a:ext cx="2627026" cy="3252885"/>
          </a:xfrm>
          <a:custGeom>
            <a:avLst/>
            <a:gdLst/>
            <a:ahLst/>
            <a:cxnLst/>
            <a:rect l="l" t="t" r="r" b="b"/>
            <a:pathLst>
              <a:path w="2627026" h="3252885">
                <a:moveTo>
                  <a:pt x="0" y="0"/>
                </a:moveTo>
                <a:lnTo>
                  <a:pt x="2627026" y="0"/>
                </a:lnTo>
                <a:lnTo>
                  <a:pt x="2627026" y="3252885"/>
                </a:lnTo>
                <a:lnTo>
                  <a:pt x="0" y="32528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457" t="-7376" r="-4897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1280" y="5219700"/>
            <a:ext cx="2568162" cy="3510719"/>
          </a:xfrm>
          <a:custGeom>
            <a:avLst/>
            <a:gdLst/>
            <a:ahLst/>
            <a:cxnLst/>
            <a:rect l="l" t="t" r="r" b="b"/>
            <a:pathLst>
              <a:path w="2568162" h="3510719">
                <a:moveTo>
                  <a:pt x="0" y="0"/>
                </a:moveTo>
                <a:lnTo>
                  <a:pt x="2568162" y="0"/>
                </a:lnTo>
                <a:lnTo>
                  <a:pt x="2568162" y="3510720"/>
                </a:lnTo>
                <a:lnTo>
                  <a:pt x="0" y="3510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414" r="-5241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8349" y="869950"/>
            <a:ext cx="11797240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MÉTODOS Y TÉCNICAS DE INVESTIGACIÓN HISTÓRICA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10170404" y="4844350"/>
            <a:ext cx="8552458" cy="3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Curso compartido por el Doctorado en Historia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94027E-2CCD-4845-2236-A47E8AEEB64D}"/>
              </a:ext>
            </a:extLst>
          </p:cNvPr>
          <p:cNvSpPr txBox="1"/>
          <p:nvPr/>
        </p:nvSpPr>
        <p:spPr>
          <a:xfrm>
            <a:off x="14721861" y="451513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DRA. MARIANA LABARCA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3D8C0E-6D7E-D4D0-1ED9-CE37CF4E8623}"/>
              </a:ext>
            </a:extLst>
          </p:cNvPr>
          <p:cNvSpPr txBox="1"/>
          <p:nvPr/>
        </p:nvSpPr>
        <p:spPr>
          <a:xfrm>
            <a:off x="14731306" y="878123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DRA. CRISTINA MOYANO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8349" y="1410550"/>
            <a:ext cx="11538849" cy="941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19"/>
              </a:lnSpc>
            </a:pP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últimas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décadas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feminista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ha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sido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uno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aportes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innovadores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social.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confluencia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muchas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disciplinas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(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psicología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filosofía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crítica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literaria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sociología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etc.),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perspectivas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nacionales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muy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estudios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feministas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renovado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un conjunto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muy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importante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cuestiones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estudio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sociedad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muchas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veces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vínculo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con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públicas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luchas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sociales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Este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tiene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objetivo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principal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realizar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revisión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crítica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debates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vínculo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con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problema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cómo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debemos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entender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unidad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empírica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(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sujeto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individuo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personalidad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carácter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). Para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ello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presentación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histórica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o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corrientes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se propone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lectura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transversal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pluridisciplinaria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mostrar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cómo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feministas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clásicas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replanteado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cuestiones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mayores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sujeto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del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individuo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personalidad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carácter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Al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mismo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tiempo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busca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discutir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cómo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trabajos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no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establecieron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con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suficiente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claridad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contradicciones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producen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sus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deudas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con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social.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Finalmente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pretende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mostrar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impasses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lecturas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producen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para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comprensión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realidades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latinoamericana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perspectiva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tiene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tres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propósitos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Primero,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familiarizar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/as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estudiantes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con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principales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representantes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feminista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clásica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Segundo,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permitir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comprensión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amplia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crítica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sus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aportes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marco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social post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clásica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contemporánea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unidad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empírica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social.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Tercero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discutir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sus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aportes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problematizaciones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para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discusión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investigación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latinoamericana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algn="just">
              <a:lnSpc>
                <a:spcPts val="2579"/>
              </a:lnSpc>
            </a:pPr>
            <a:r>
              <a:rPr lang="en-US" sz="1612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: Se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intencionará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participación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profesoras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/es del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Claustro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Doctorado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algn="just">
              <a:lnSpc>
                <a:spcPts val="3059"/>
              </a:lnSpc>
            </a:pPr>
            <a:endParaRPr lang="en-US" sz="16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099"/>
              </a:lnSpc>
            </a:pPr>
            <a:r>
              <a:rPr lang="en-US" sz="1312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algn="just">
              <a:lnSpc>
                <a:spcPts val="2099"/>
              </a:lnSpc>
            </a:pPr>
            <a:endParaRPr lang="en-US" sz="1312" dirty="0">
              <a:solidFill>
                <a:srgbClr val="3D3D3D"/>
              </a:solidFill>
              <a:latin typeface="Montserrat Bold"/>
            </a:endParaRP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Araujo, K., (2009).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Individuo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feminismo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Notas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América Latina.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Íconos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Revista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de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Ciencias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Sociales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(33), pp. 141-153.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Chodorow, N., (1984),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El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ejercicio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de la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maternidad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Barcelona,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Gedisa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Braidotti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R., (2000),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Sujetos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nómades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Buenos Aires: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Paidós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Butler, J., (2007). 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El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género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disputa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Buenos Aires: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Paidós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Beck-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Gernsheim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E., (2003). De "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vivir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demás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" a "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vivir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propia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vida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": la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individualización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y la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mujer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: U Beck y E Beck-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Gernsheim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La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individualización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(pp. 117-163), Barcelona: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Paidós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Butler, J., (2007). El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género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disputa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Buenos Aires: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Paidós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(pp.45-99).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Butler, J., (2001),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Mecanismos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psíquicos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del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poder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Madrid: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Cátedra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Gilligan, C., (1985). La moral y la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Psicología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desarrollo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femenino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Buenos Aires: FCE. 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Mc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Kinnon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C. (1995),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Hacia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una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teoría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feminista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del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estado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, 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Madrid: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Cátedra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(pp.391-446)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Pateman, C., (1995), 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El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Contrato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sexual, 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Barcelona: Anthropos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Rubin, G., (1996). “El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tráfico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mujeres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Notas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economía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sexo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”.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Lamas, M (ed.), 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El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género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. La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construcción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cultural de la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diferencia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sexual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(pp.35-96). UNAM: México.</a:t>
            </a:r>
          </a:p>
          <a:p>
            <a:pPr algn="just">
              <a:lnSpc>
                <a:spcPts val="2099"/>
              </a:lnSpc>
            </a:pPr>
            <a:endParaRPr lang="en-US" sz="12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3059"/>
              </a:lnSpc>
            </a:pPr>
            <a:endParaRPr lang="en-US" sz="1212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2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16545" y="2833032"/>
            <a:ext cx="2984095" cy="4046231"/>
          </a:xfrm>
          <a:custGeom>
            <a:avLst/>
            <a:gdLst/>
            <a:ahLst/>
            <a:cxnLst/>
            <a:rect l="l" t="t" r="r" b="b"/>
            <a:pathLst>
              <a:path w="2984095" h="4046231">
                <a:moveTo>
                  <a:pt x="0" y="0"/>
                </a:moveTo>
                <a:lnTo>
                  <a:pt x="2984096" y="0"/>
                </a:lnTo>
                <a:lnTo>
                  <a:pt x="2984096" y="4046230"/>
                </a:lnTo>
                <a:lnTo>
                  <a:pt x="0" y="4046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349" y="869950"/>
            <a:ext cx="10785292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TEORÍA FEMINISTA: INDIVIDUO, SUJETO, PERSONALIDAD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7DCE9E-77F9-4CB1-39CD-6D530D3675FF}"/>
              </a:ext>
            </a:extLst>
          </p:cNvPr>
          <p:cNvSpPr txBox="1"/>
          <p:nvPr/>
        </p:nvSpPr>
        <p:spPr>
          <a:xfrm>
            <a:off x="14732243" y="6915504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DRA. KATHYA ARAUJO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8349" y="1746143"/>
            <a:ext cx="11538849" cy="90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19"/>
              </a:lnSpc>
            </a:pPr>
            <a:r>
              <a:rPr lang="en-US" sz="1512" dirty="0">
                <a:solidFill>
                  <a:srgbClr val="3D3D3D"/>
                </a:solidFill>
                <a:latin typeface="Montserrat"/>
              </a:rPr>
              <a:t>Este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aborda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poder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democrática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perspectiva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género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Se propone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analizar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cómo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estudios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poder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sistemas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democracia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incorporado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– o no – a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mujer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sujeto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histórico-político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419"/>
              </a:lnSpc>
            </a:pPr>
            <a:r>
              <a:rPr lang="en-US" sz="1512" dirty="0">
                <a:solidFill>
                  <a:srgbClr val="3D3D3D"/>
                </a:solidFill>
                <a:latin typeface="Montserrat"/>
              </a:rPr>
              <a:t>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analiza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aspectos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teóricos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referidos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democracia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cambio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rol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movimientos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sociales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de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instituciones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para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entender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conceptualizar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rol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mujeres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sociedad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aproxima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perspectiva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interdisciplinar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aborda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enfoques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ciencia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historia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derecho, y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ciencias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sociales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algn="just">
              <a:lnSpc>
                <a:spcPts val="2419"/>
              </a:lnSpc>
            </a:pPr>
            <a:r>
              <a:rPr lang="en-US" sz="1512" dirty="0">
                <a:solidFill>
                  <a:srgbClr val="3D3D3D"/>
                </a:solidFill>
                <a:latin typeface="Montserrat"/>
              </a:rPr>
              <a:t>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abordará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teoría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democracia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desarrollo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democrático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Américas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conceptualizando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cómo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se ha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entendido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experimentado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democracia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región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con un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enfoque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histórico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institucional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y un especial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énfasis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rol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mujeres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cumplido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desarrollo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social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región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Pensar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históricamente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procesos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sociales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permite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identificar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ciclos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tendencias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patrones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desarrollo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crisis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coyunturas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proceso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cambio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nutren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pensamiento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crítico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análisis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social actual.</a:t>
            </a:r>
          </a:p>
          <a:p>
            <a:pPr algn="just">
              <a:lnSpc>
                <a:spcPts val="2579"/>
              </a:lnSpc>
            </a:pPr>
            <a:endParaRPr lang="en-US" sz="15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579"/>
              </a:lnSpc>
            </a:pPr>
            <a:r>
              <a:rPr lang="en-US" sz="1612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: Jennifer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Piscopo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(Royal Holloway University of London), Maritza Paredes (Pontificia Universidad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Católica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del Perú), André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Copetti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(UNIJUI,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Brasil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), Indira Palacios (Missouri State University), y Tania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Groppi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(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Universita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di Siena). </a:t>
            </a:r>
          </a:p>
          <a:p>
            <a:pPr algn="just">
              <a:lnSpc>
                <a:spcPts val="3059"/>
              </a:lnSpc>
            </a:pPr>
            <a:endParaRPr lang="en-US" sz="16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099"/>
              </a:lnSpc>
            </a:pPr>
            <a:r>
              <a:rPr lang="en-US" sz="1312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Collier, R. B., &amp; Collier, D. (1991). Critical junctures and historical legacies.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Dahl, R. A. (2020). On democracy. Yale university press.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FIGUEROA Rubio, P &amp; Sánchez, L (2021)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Participación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Política de las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Mujeres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Proceso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Constituyente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chileno.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Revista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de Derecho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Político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Universidad Nacional de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Educación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Distancia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(UNED)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Habermas, J. (2023).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Facticidad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y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validez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: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sobre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el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derecho y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el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Estado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democrático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de derecho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términos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de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teoría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 del </a:t>
            </a:r>
            <a:r>
              <a:rPr lang="en-US" sz="1212" dirty="0" err="1">
                <a:solidFill>
                  <a:srgbClr val="3D3D3D"/>
                </a:solidFill>
                <a:latin typeface="Montserrat Italics"/>
              </a:rPr>
              <a:t>discurso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Trotta.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KIRKWOOD, J. (2010). Ser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Chile. Las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feministas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partidos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Santiago de Chile: LOM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Ediciones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pp. 198.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Landemore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H. (2017). Beyond the fact of disagreement? The epistemic turn in deliberative democracy. 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Social Epistemology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212" dirty="0">
                <a:solidFill>
                  <a:srgbClr val="3D3D3D"/>
                </a:solidFill>
                <a:latin typeface="Montserrat Italics"/>
              </a:rPr>
              <a:t>31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(3), 277-295.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PATEMAN, C. (1995). El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contrato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sexual. México: Anthropos / UNAM.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PHILLIPS, Anne (1999). "La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presencia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: la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reforma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representación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".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Ciudadanía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: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justicia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social,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identidad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participación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compilado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Soledad García y Steven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Lukes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Madrid: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Siglo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XXI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Editores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   [ Links ]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PISCOPO, J. (2016) “Democracy as gender balance: the shift from quotas to parity in Latin America”.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Politics, Groups and Identities, 4(2), pp. 214-230.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PITKIN, Hanna (1985). El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concepto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representación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Madrid: Centro de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Estudios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Constitucionales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algn="just">
              <a:lnSpc>
                <a:spcPts val="1939"/>
              </a:lnSpc>
            </a:pPr>
            <a:endParaRPr lang="en-US" sz="12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099"/>
              </a:lnSpc>
            </a:pPr>
            <a:endParaRPr lang="en-US" sz="12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3059"/>
              </a:lnSpc>
            </a:pPr>
            <a:endParaRPr lang="en-US" sz="1212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2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22402" y="2629722"/>
            <a:ext cx="2953333" cy="4429999"/>
          </a:xfrm>
          <a:custGeom>
            <a:avLst/>
            <a:gdLst/>
            <a:ahLst/>
            <a:cxnLst/>
            <a:rect l="l" t="t" r="r" b="b"/>
            <a:pathLst>
              <a:path w="2953333" h="4429999">
                <a:moveTo>
                  <a:pt x="0" y="0"/>
                </a:moveTo>
                <a:lnTo>
                  <a:pt x="2953332" y="0"/>
                </a:lnTo>
                <a:lnTo>
                  <a:pt x="2953332" y="4429999"/>
                </a:lnTo>
                <a:lnTo>
                  <a:pt x="0" y="4429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349" y="869950"/>
            <a:ext cx="13219796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MUJER Y PODER: DEMOCRACIA Y REPRESENTACIÓN DE LAS MUJERES EN LAS AMÉRICAS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894F864-3D78-9404-D432-1E449BB0E573}"/>
              </a:ext>
            </a:extLst>
          </p:cNvPr>
          <p:cNvSpPr txBox="1"/>
          <p:nvPr/>
        </p:nvSpPr>
        <p:spPr>
          <a:xfrm>
            <a:off x="14732243" y="7136368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DRA. PAMELA FIGUEROA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8349" y="1407775"/>
            <a:ext cx="11538849" cy="9289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9"/>
              </a:lnSpc>
            </a:pPr>
            <a:r>
              <a:rPr lang="en-US" sz="1612" dirty="0">
                <a:solidFill>
                  <a:srgbClr val="3D3D3D"/>
                </a:solidFill>
                <a:latin typeface="Montserrat"/>
              </a:rPr>
              <a:t>El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busca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aportar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marco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analítico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estudio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políticas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públicas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concretas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. Para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ello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aporta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conceptualización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básica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identifica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actores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claves y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aplica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enfoque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proceso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pública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579"/>
              </a:lnSpc>
            </a:pPr>
            <a:r>
              <a:rPr lang="en-US" sz="1612" dirty="0">
                <a:solidFill>
                  <a:srgbClr val="3D3D3D"/>
                </a:solidFill>
                <a:latin typeface="Montserrat"/>
              </a:rPr>
              <a:t>El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busca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traer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ejercicio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académico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profesional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análisis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pública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a la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clase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, para lo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cual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recoge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enfoque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 “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aprender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haciendo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”.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ello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durante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alumnos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/as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estudiarán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programa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público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interés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analizarán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través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 sus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distintas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etapas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concordancia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con las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aspiraciones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formativas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estudiantes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trabajos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podrán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tomar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siguientes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formas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alternativas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: a) Desarrollo de un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artículo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académico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, que se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irá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construyendo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etapas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a lo largo del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, o; b) Breves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minutas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pública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dirigidas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autoridad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ficticia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etapa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particular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análisis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739"/>
              </a:lnSpc>
            </a:pPr>
            <a:endParaRPr lang="en-US" sz="16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739"/>
              </a:lnSpc>
            </a:pPr>
            <a:r>
              <a:rPr lang="en-US" sz="1712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712" dirty="0">
                <a:solidFill>
                  <a:srgbClr val="3D3D3D"/>
                </a:solidFill>
                <a:latin typeface="Montserrat"/>
              </a:rPr>
              <a:t>:</a:t>
            </a:r>
            <a:r>
              <a:rPr lang="en-US" sz="1712" dirty="0">
                <a:solidFill>
                  <a:srgbClr val="AC0420"/>
                </a:solidFill>
                <a:latin typeface="Montserrat"/>
              </a:rPr>
              <a:t> No </a:t>
            </a:r>
            <a:r>
              <a:rPr lang="en-US" sz="1712" dirty="0" err="1">
                <a:solidFill>
                  <a:srgbClr val="AC0420"/>
                </a:solidFill>
                <a:latin typeface="Montserrat"/>
              </a:rPr>
              <a:t>informa</a:t>
            </a:r>
            <a:r>
              <a:rPr lang="en-US" sz="1712" dirty="0">
                <a:solidFill>
                  <a:srgbClr val="AC0420"/>
                </a:solidFill>
                <a:latin typeface="Montserrat"/>
              </a:rPr>
              <a:t> </a:t>
            </a:r>
          </a:p>
          <a:p>
            <a:pPr algn="just">
              <a:lnSpc>
                <a:spcPts val="3059"/>
              </a:lnSpc>
            </a:pPr>
            <a:endParaRPr lang="en-US" sz="1712" dirty="0">
              <a:solidFill>
                <a:srgbClr val="AC0420"/>
              </a:solidFill>
              <a:latin typeface="Montserrat"/>
            </a:endParaRPr>
          </a:p>
          <a:p>
            <a:pPr algn="just">
              <a:lnSpc>
                <a:spcPts val="2259"/>
              </a:lnSpc>
            </a:pPr>
            <a:r>
              <a:rPr lang="en-US" sz="1412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Stein, Ernesto y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otros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2006. “La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las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políticas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públicas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”. Washington DC: BID,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Planeta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Bardach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Eugene. 2000. “A Practical Guide for Policy Analysis”. New York: Seven Bridges.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Olavarría-Gambi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Mauricio. 2016. “Agenda and Public Policy: evidence from Chile”. International Journal of Public Administration, Vol. 39, Issue 4, pp. 561 – 582. Philadelphia,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Pensylvania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: Taylor &amp; Francis.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Olavarría-Gambi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Mauricio. 2021. “The Policy-Making Process in the Old Chilean Democracy”. International Journal of Public Administration, Vol.44, Nº1,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Kingdon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John W. 2011. “Agendas, Alternatives, and Public Policy”, Updated Second Edition. Glenview, Illinois,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Estados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Unidos: Pearson.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Cohen, Michael; March, James G; y Olsen, Johan P. 1972. “A garbage can model of organizational choice”. Administrative Science Quarterly, Vol. 17, Nº1;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Olavarría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Gambi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Mauricio. 2017. “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Implementación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Políticas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Públicas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Chile: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lecciones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diseño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Análisis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casos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modernización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gestión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pública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y de la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reforma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salud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”.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Revista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del CLAD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Reforma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Democracia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Febrero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2017. Caracas, Venezuela: CLAD.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Olavarría-Gambi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Mauricio. 2020. “Policy Failure Revisited: conceptual implications from the Chilean case of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Transantiago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”. Administration &amp; Society, Vol.52, Nº5, pp. 690-717.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Olavarría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Gambi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Mauricio. 2007. “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Nociones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Evaluación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Programas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”,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Documento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Apoyo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Docente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Santiago, Chile: INAP, U de Chile.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Olavarría-Gambi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Mauricio. 2022. “Re-democratization in Chile: is the ‘new’ democracy better than the ‘old’?”. International Journal of Public Administration. (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Revista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Indexada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Scopus). Print ISSN: 0190-0692 Online ISSN: 1532-426.</a:t>
            </a:r>
          </a:p>
          <a:p>
            <a:pPr algn="just">
              <a:lnSpc>
                <a:spcPts val="1939"/>
              </a:lnSpc>
            </a:pPr>
            <a:endParaRPr lang="en-US" sz="13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099"/>
              </a:lnSpc>
            </a:pPr>
            <a:endParaRPr lang="en-US" sz="13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3059"/>
              </a:lnSpc>
            </a:pPr>
            <a:endParaRPr lang="en-US" sz="1312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3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54338" y="2690063"/>
            <a:ext cx="3112770" cy="4691479"/>
          </a:xfrm>
          <a:custGeom>
            <a:avLst/>
            <a:gdLst/>
            <a:ahLst/>
            <a:cxnLst/>
            <a:rect l="l" t="t" r="r" b="b"/>
            <a:pathLst>
              <a:path w="3112770" h="4691479">
                <a:moveTo>
                  <a:pt x="0" y="0"/>
                </a:moveTo>
                <a:lnTo>
                  <a:pt x="3112770" y="0"/>
                </a:lnTo>
                <a:lnTo>
                  <a:pt x="3112770" y="4691479"/>
                </a:lnTo>
                <a:lnTo>
                  <a:pt x="0" y="46914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8021" r="-5780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349" y="869950"/>
            <a:ext cx="13219796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ANÁLISIS DE POLÍTICA PÚBLICA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379B7C3-6142-2B06-42AF-EF317D68AFAF}"/>
              </a:ext>
            </a:extLst>
          </p:cNvPr>
          <p:cNvSpPr txBox="1"/>
          <p:nvPr/>
        </p:nvSpPr>
        <p:spPr>
          <a:xfrm>
            <a:off x="14454338" y="7427540"/>
            <a:ext cx="3095313" cy="382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DR. MAURICIO OLAVARRÍA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77069" y="-128414"/>
            <a:ext cx="8782381" cy="10543827"/>
            <a:chOff x="0" y="0"/>
            <a:chExt cx="2970830" cy="3566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70830" cy="3566677"/>
            </a:xfrm>
            <a:custGeom>
              <a:avLst/>
              <a:gdLst/>
              <a:ahLst/>
              <a:cxnLst/>
              <a:rect l="l" t="t" r="r" b="b"/>
              <a:pathLst>
                <a:path w="2970830" h="3566677">
                  <a:moveTo>
                    <a:pt x="0" y="0"/>
                  </a:moveTo>
                  <a:lnTo>
                    <a:pt x="2970830" y="0"/>
                  </a:lnTo>
                  <a:lnTo>
                    <a:pt x="2970830" y="3566677"/>
                  </a:lnTo>
                  <a:lnTo>
                    <a:pt x="0" y="3566677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704189" y="1028700"/>
            <a:ext cx="6555111" cy="8229600"/>
            <a:chOff x="0" y="0"/>
            <a:chExt cx="8740148" cy="109728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0030" r="20030"/>
            <a:stretch>
              <a:fillRect/>
            </a:stretch>
          </p:blipFill>
          <p:spPr>
            <a:xfrm>
              <a:off x="0" y="0"/>
              <a:ext cx="8740148" cy="109728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461398" y="585580"/>
            <a:ext cx="2931593" cy="4395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60"/>
              </a:lnSpc>
            </a:pPr>
            <a:r>
              <a:rPr lang="en-US" sz="30782" spc="1539">
                <a:solidFill>
                  <a:srgbClr val="ECDAD3"/>
                </a:solidFill>
                <a:latin typeface="Montserrat Semi-Bold"/>
              </a:rPr>
              <a:t>&amp;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81075"/>
            <a:ext cx="7926537" cy="71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2"/>
              </a:lnSpc>
            </a:pPr>
            <a:r>
              <a:rPr lang="en-US" sz="5038" spc="251">
                <a:solidFill>
                  <a:srgbClr val="3D3D3D"/>
                </a:solidFill>
                <a:latin typeface="Montserrat Bold"/>
              </a:rPr>
              <a:t>EPISTEMOLOGÍA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27313" y="3511439"/>
            <a:ext cx="5876033" cy="140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2"/>
              </a:lnSpc>
            </a:pPr>
            <a:r>
              <a:rPr lang="en-US" sz="5038" spc="251">
                <a:solidFill>
                  <a:srgbClr val="3D3D3D"/>
                </a:solidFill>
                <a:latin typeface="Montserrat Semi-Bold"/>
              </a:rPr>
              <a:t>SEMINARIOS DE ESPECIALIDAD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1564" y="5579775"/>
            <a:ext cx="7383672" cy="172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9"/>
              </a:lnSpc>
            </a:pPr>
            <a:r>
              <a:rPr lang="en-US" sz="2199">
                <a:solidFill>
                  <a:srgbClr val="3D3D3D"/>
                </a:solidFill>
                <a:latin typeface="Montserrat"/>
              </a:rPr>
              <a:t>Las asignatura Epistemología está orientada a proveer las herramientas epistemológicas y teóricas para la investigación en Ciencias Sociales y Humanidades.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1564" y="7720292"/>
            <a:ext cx="7383672" cy="172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9"/>
              </a:lnSpc>
            </a:pPr>
            <a:r>
              <a:rPr lang="en-US" sz="2199">
                <a:solidFill>
                  <a:srgbClr val="3D3D3D"/>
                </a:solidFill>
                <a:latin typeface="Montserrat"/>
              </a:rPr>
              <a:t>Los Seminarios de Especialidades constituyen un espacio acotad de reflexión acerca de las bases teóricas en el campo de cada línea de investigación (Especialidades)</a:t>
            </a:r>
          </a:p>
        </p:txBody>
      </p:sp>
      <p:sp>
        <p:nvSpPr>
          <p:cNvPr id="12" name="Freeform 12">
            <a:hlinkClick r:id="rId3" action="ppaction://hlinksldjump"/>
          </p:cNvPr>
          <p:cNvSpPr/>
          <p:nvPr/>
        </p:nvSpPr>
        <p:spPr>
          <a:xfrm>
            <a:off x="13812811" y="9114552"/>
            <a:ext cx="2638161" cy="791448"/>
          </a:xfrm>
          <a:custGeom>
            <a:avLst/>
            <a:gdLst/>
            <a:ahLst/>
            <a:cxnLst/>
            <a:rect l="l" t="t" r="r" b="b"/>
            <a:pathLst>
              <a:path w="2638161" h="791448">
                <a:moveTo>
                  <a:pt x="0" y="0"/>
                </a:moveTo>
                <a:lnTo>
                  <a:pt x="2638161" y="0"/>
                </a:lnTo>
                <a:lnTo>
                  <a:pt x="2638161" y="791448"/>
                </a:lnTo>
                <a:lnTo>
                  <a:pt x="0" y="791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hlinkClick r:id="rId6" action="ppaction://hlinksldjump"/>
          </p:cNvPr>
          <p:cNvSpPr/>
          <p:nvPr/>
        </p:nvSpPr>
        <p:spPr>
          <a:xfrm>
            <a:off x="171978" y="8965736"/>
            <a:ext cx="1089079" cy="1089079"/>
          </a:xfrm>
          <a:custGeom>
            <a:avLst/>
            <a:gdLst/>
            <a:ahLst/>
            <a:cxnLst/>
            <a:rect l="l" t="t" r="r" b="b"/>
            <a:pathLst>
              <a:path w="1089079" h="1089079">
                <a:moveTo>
                  <a:pt x="0" y="0"/>
                </a:moveTo>
                <a:lnTo>
                  <a:pt x="1089079" y="0"/>
                </a:lnTo>
                <a:lnTo>
                  <a:pt x="1089079" y="1089079"/>
                </a:lnTo>
                <a:lnTo>
                  <a:pt x="0" y="10890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8349" y="1743288"/>
            <a:ext cx="11797240" cy="904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19"/>
              </a:lnSpc>
            </a:pPr>
            <a:r>
              <a:rPr lang="en-US" sz="1512" dirty="0">
                <a:solidFill>
                  <a:srgbClr val="3D3D3D"/>
                </a:solidFill>
                <a:latin typeface="Montserrat"/>
              </a:rPr>
              <a:t>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"Atlas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Geocultural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Religiosa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América Latina: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Enfoque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Decolonial"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aborda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dimensiones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cultural y religiosa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región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destacando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importancia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avanzar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nuevos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enfoques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críticos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no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convencionales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posibiliten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descubrir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realidades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allá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sus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apariencias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través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sesiones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exploran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geocultura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geopolítica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propone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nuevos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paradigmas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allá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mapas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convencionales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adoptando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enfoques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decoloniales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asumiendo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debates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teóricos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contemporáneos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comprender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complejidad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algn="just">
              <a:lnSpc>
                <a:spcPts val="2419"/>
              </a:lnSpc>
            </a:pPr>
            <a:r>
              <a:rPr lang="en-US" sz="1512" dirty="0">
                <a:solidFill>
                  <a:srgbClr val="3D3D3D"/>
                </a:solidFill>
                <a:latin typeface="Montserrat"/>
              </a:rPr>
              <a:t>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examina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críticamente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latinoamericana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contexto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geopolítico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geocultural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modernidades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múltiples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problematizando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visión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hegemónica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configuran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atlas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planetarios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frecuentes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pensamiento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dominante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exploran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infraestructuras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extractivistas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diversidades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ámbito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Nuevas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Tecnologías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Comunicación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Información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especial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Inteligencia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Artificial. 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vez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dinámicas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movimientos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diversidades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analizan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perspectiva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“long durée”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contexto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Antropoceno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Los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cambios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religiosos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culturales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profundizan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términos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intersecciones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género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sexual y sociocultural. 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dedica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sesiones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específicas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examinar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relación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entre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género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religiosa,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así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diversidad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religiosa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sus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formas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subalternas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algn="just">
              <a:lnSpc>
                <a:spcPts val="2579"/>
              </a:lnSpc>
            </a:pPr>
            <a:r>
              <a:rPr lang="en-US" sz="1612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:</a:t>
            </a:r>
            <a:r>
              <a:rPr lang="en-US" sz="1612" dirty="0">
                <a:solidFill>
                  <a:srgbClr val="AC0420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Dra.Daisy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Margarit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(USACH entre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otras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invitadas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) </a:t>
            </a:r>
          </a:p>
          <a:p>
            <a:pPr algn="just">
              <a:lnSpc>
                <a:spcPts val="2579"/>
              </a:lnSpc>
            </a:pPr>
            <a:endParaRPr lang="en-US" sz="16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259"/>
              </a:lnSpc>
            </a:pPr>
            <a:r>
              <a:rPr lang="en-US" sz="1412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Ameigeiras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A., &amp; Jure, E. (2006).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Diversidad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cultural 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interculturalidad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 Editorial UNGS.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Bada, X, y Rivera-Sanchez, L. (2021), The Oxford Handbook of Latin America, New York: Oxford University Press.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Bárcenas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K. Delgado-Molina, C. (2021)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Religión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género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sexualidad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: entre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movimientos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instituciones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México: UNAM.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Bassett, T y Winter-Nelson, A. (2010) The Atlas of World Hunger, Chicago: The University of Chicago Press.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Berger, P. (2014). The Many Altars of Modernity. Toward a Paradigm for Religion in a Pluralist Age. De Gruyter.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Beyer, P., &amp; Beaman, L. G. (2019). Dimensions of diversity: Toward a more complex conceptualization. Religions, 10(10). https://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doi.org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/10.3390/rel10100559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Boyd, A y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Comenetz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J. (2007) An Atlas of World Affairs Eleventh edition. New York: Routledge.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Castells, M. (2012). Redes de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Indignación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y Esperanza. Los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movimientos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sociales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la era de internet.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Alianza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Editorial. https://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doi.org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/978-84-206-0960-7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Crawford, K (2023) Atlas de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Inteligencia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Artificial,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Poder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Política y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Costos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Planetarios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Buenos Aires: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Fondo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Cultura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Económica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61705" lvl="1" indent="-130852" algn="just">
              <a:lnSpc>
                <a:spcPts val="1939"/>
              </a:lnSpc>
              <a:buFont typeface="Arial"/>
              <a:buChar char="•"/>
            </a:pPr>
            <a:r>
              <a:rPr lang="en-US" sz="1212" dirty="0">
                <a:solidFill>
                  <a:srgbClr val="3D3D3D"/>
                </a:solidFill>
                <a:latin typeface="Montserrat"/>
              </a:rPr>
              <a:t>Dawson, A. (2018). Globally Modern, Dynamically Diverse: How Global Modernity Engenders Dynamic Diversity.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EnKühle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Lene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Jørn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Borup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y William </a:t>
            </a:r>
            <a:r>
              <a:rPr lang="en-US" sz="1212" dirty="0" err="1">
                <a:solidFill>
                  <a:srgbClr val="3D3D3D"/>
                </a:solidFill>
                <a:latin typeface="Montserrat"/>
              </a:rPr>
              <a:t>Hoverd</a:t>
            </a:r>
            <a:r>
              <a:rPr lang="en-US" sz="1212" dirty="0">
                <a:solidFill>
                  <a:srgbClr val="3D3D3D"/>
                </a:solidFill>
                <a:latin typeface="Montserrat"/>
              </a:rPr>
              <a:t> The Critical Analysis of Religious Diversity (pp. 83-104).Brill.</a:t>
            </a:r>
          </a:p>
          <a:p>
            <a:pPr algn="just">
              <a:lnSpc>
                <a:spcPts val="2099"/>
              </a:lnSpc>
            </a:pPr>
            <a:endParaRPr lang="en-US" sz="12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3059"/>
              </a:lnSpc>
            </a:pPr>
            <a:endParaRPr lang="en-US" sz="1212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2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80275" y="3001777"/>
            <a:ext cx="3018536" cy="4068051"/>
          </a:xfrm>
          <a:custGeom>
            <a:avLst/>
            <a:gdLst/>
            <a:ahLst/>
            <a:cxnLst/>
            <a:rect l="l" t="t" r="r" b="b"/>
            <a:pathLst>
              <a:path w="3018536" h="4068051">
                <a:moveTo>
                  <a:pt x="0" y="0"/>
                </a:moveTo>
                <a:lnTo>
                  <a:pt x="3018536" y="0"/>
                </a:lnTo>
                <a:lnTo>
                  <a:pt x="3018536" y="4068051"/>
                </a:lnTo>
                <a:lnTo>
                  <a:pt x="0" y="4068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3981" r="-3829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349" y="869950"/>
            <a:ext cx="13219796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ATLAS DE LA DIVERSIDAD RELIGIOSA Y CULTURAL DE AMÉRICA LATINA. UN ENFOQUE DECOLONIAL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5AA2852-2AF6-6F43-2CF1-301E9464973F}"/>
              </a:ext>
            </a:extLst>
          </p:cNvPr>
          <p:cNvSpPr txBox="1"/>
          <p:nvPr/>
        </p:nvSpPr>
        <p:spPr>
          <a:xfrm>
            <a:off x="14454338" y="7427540"/>
            <a:ext cx="3095313" cy="382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DR. CRISTIAN PARKER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8349" y="1341102"/>
            <a:ext cx="11797240" cy="8945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19"/>
              </a:lnSpc>
            </a:pP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finales del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siglo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XX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ya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con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fuerza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S. XXI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están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surgiendo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corrientes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pensamiento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/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práctica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interdisciplinares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(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principalmente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filosofía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ciencias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sociales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artes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aunque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también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física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biología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)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retornan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materialidad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pensarnos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tratarnos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horizonte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vaya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allá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dicotomía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naturaleza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/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cultura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cosmopolíticas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llamados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nuevos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materialismos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confluyen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dirección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entrelazándose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con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cosmovisiones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Amerindias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buen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vivir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(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Sumak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Kawsai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/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Sumak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Qamaña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/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Kümen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Mogen, etc.) y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manchadas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(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Ch‘ixi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).</a:t>
            </a:r>
          </a:p>
          <a:p>
            <a:pPr algn="just">
              <a:lnSpc>
                <a:spcPts val="2419"/>
              </a:lnSpc>
            </a:pPr>
            <a:r>
              <a:rPr lang="en-US" sz="1512" dirty="0">
                <a:solidFill>
                  <a:srgbClr val="3D3D3D"/>
                </a:solidFill>
                <a:latin typeface="Montserrat"/>
              </a:rPr>
              <a:t>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partir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aportes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entregados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filosofía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artes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estudios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sociales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ciencia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tecnología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estudios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feministas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ecologistas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espera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lxs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alumnxs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reconozcan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discusiones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surgidas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 tenor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encrucijadas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planetarias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locales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relación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geografías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americanas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Así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plantea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entregar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lxs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alumnxs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discusiones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interdisciplinares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antropoceno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sus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críticas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algn="just">
              <a:lnSpc>
                <a:spcPts val="2419"/>
              </a:lnSpc>
            </a:pP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Particularmente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analizarán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enfoques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teórico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metodológicos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centrados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práctica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artística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o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etnográfica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experiencias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conflictos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específicos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, para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abordar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preguntas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acerca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cómo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cosmologías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han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interrelacionado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manera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contenciosa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participativa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americana y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mundial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 El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plantea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construcción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colectiva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saberes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cual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conceptos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ponen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al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servicio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las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investigaciones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lxs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12" dirty="0" err="1">
                <a:solidFill>
                  <a:srgbClr val="3D3D3D"/>
                </a:solidFill>
                <a:latin typeface="Montserrat"/>
              </a:rPr>
              <a:t>estudiantes</a:t>
            </a:r>
            <a:r>
              <a:rPr lang="en-US" sz="1512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579"/>
              </a:lnSpc>
            </a:pPr>
            <a:endParaRPr lang="en-US" sz="15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579"/>
              </a:lnSpc>
            </a:pPr>
            <a:r>
              <a:rPr lang="en-US" sz="1612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:</a:t>
            </a:r>
            <a:r>
              <a:rPr lang="en-US" sz="1612" dirty="0">
                <a:solidFill>
                  <a:srgbClr val="AC0420"/>
                </a:solidFill>
                <a:latin typeface="Montserrat"/>
              </a:rPr>
              <a:t> 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Dra. Ana Pizarro y Dr. Diego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Mellado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(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egresado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Doctorado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)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otros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que se </a:t>
            </a:r>
            <a:r>
              <a:rPr lang="en-US" sz="1612" dirty="0" err="1">
                <a:solidFill>
                  <a:srgbClr val="3D3D3D"/>
                </a:solidFill>
                <a:latin typeface="Montserrat"/>
              </a:rPr>
              <a:t>coordinarán</a:t>
            </a:r>
            <a:r>
              <a:rPr lang="en-US" sz="1612" dirty="0">
                <a:solidFill>
                  <a:srgbClr val="3D3D3D"/>
                </a:solidFill>
                <a:latin typeface="Montserrat"/>
              </a:rPr>
              <a:t> </a:t>
            </a:r>
          </a:p>
          <a:p>
            <a:pPr algn="just">
              <a:lnSpc>
                <a:spcPts val="3059"/>
              </a:lnSpc>
            </a:pPr>
            <a:endParaRPr lang="en-US" sz="16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419"/>
              </a:lnSpc>
            </a:pPr>
            <a:r>
              <a:rPr lang="en-US" sz="1512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Haraway, D. (2015) Anthropocene,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Capitalocene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Plantationocene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Chthulucene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: Making Kin. Environmental Humanities 6: 159-165.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BRUNO, G. (2007). De la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magia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de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vínculos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general. Buenos Aires: Ed. Cactus.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Kohn, E. (2021) Como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piensan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bosques (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conversación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con la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líder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Sapara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Manari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Ushigua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), ed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Hekht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Buenos Aires.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Despret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Vinciane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(2022),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Habitar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pájaro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Ed. Cactus, Buenos Aires.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Gutiérrez, R.(2020)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Producir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lo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común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Entramados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Comunitarios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formas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lo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político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#Re-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visiones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10. Disponible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: file:///C:/Users/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glori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/Downloads/Dialnet-ProducirLoComun-7742076.pdf 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Bennett, J. (2010). Vibrant Matter: a political ecology of things, Duke University Press Durham and London. 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Coccia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Emanuele (2017), La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vida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las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plantas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Una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metafísica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mixtura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Traducción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Gabriela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Milone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E.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Miño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Dávila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Buenos Aires.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Nancy, J-L. (2013).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Archivida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Trad. V. Bulo y M. Bardet, Buenos Aires, Quadrata. 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>
                <a:solidFill>
                  <a:srgbClr val="3D3D3D"/>
                </a:solidFill>
                <a:latin typeface="Montserrat"/>
              </a:rPr>
              <a:t>Rivera-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Cusicanqui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S. (2018)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Otro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mundo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Ch’ixi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es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posible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Ensayos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presente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crisis. Buenos Aires: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Tinta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Limón.</a:t>
            </a:r>
          </a:p>
          <a:p>
            <a:pPr marL="283294" lvl="1" indent="-141647" algn="just">
              <a:lnSpc>
                <a:spcPts val="2099"/>
              </a:lnSpc>
              <a:buFont typeface="Arial"/>
              <a:buChar char="•"/>
            </a:pP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Huanacuni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-Mamani, F. (2010)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Buen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Vivir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/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Vivir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Bien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Filosofía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políticas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estrategias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experiencias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regionales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andinas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. Lima: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Coordinadora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Andina de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Organizaciones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12" dirty="0" err="1">
                <a:solidFill>
                  <a:srgbClr val="3D3D3D"/>
                </a:solidFill>
                <a:latin typeface="Montserrat"/>
              </a:rPr>
              <a:t>Indígenas</a:t>
            </a:r>
            <a:r>
              <a:rPr lang="en-US" sz="1312" dirty="0">
                <a:solidFill>
                  <a:srgbClr val="3D3D3D"/>
                </a:solidFill>
                <a:latin typeface="Montserrat"/>
              </a:rPr>
              <a:t> – CAOI</a:t>
            </a:r>
          </a:p>
          <a:p>
            <a:pPr algn="just">
              <a:lnSpc>
                <a:spcPts val="2099"/>
              </a:lnSpc>
            </a:pPr>
            <a:endParaRPr lang="en-US" sz="1312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3059"/>
              </a:lnSpc>
            </a:pPr>
            <a:endParaRPr lang="en-US" sz="1312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2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60149" y="4838700"/>
            <a:ext cx="2889686" cy="4380874"/>
          </a:xfrm>
          <a:custGeom>
            <a:avLst/>
            <a:gdLst/>
            <a:ahLst/>
            <a:cxnLst/>
            <a:rect l="l" t="t" r="r" b="b"/>
            <a:pathLst>
              <a:path w="2889686" h="4380874">
                <a:moveTo>
                  <a:pt x="0" y="0"/>
                </a:moveTo>
                <a:lnTo>
                  <a:pt x="2889685" y="0"/>
                </a:lnTo>
                <a:lnTo>
                  <a:pt x="2889685" y="4380874"/>
                </a:lnTo>
                <a:lnTo>
                  <a:pt x="0" y="4380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6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0149" y="800100"/>
            <a:ext cx="2889686" cy="3639165"/>
          </a:xfrm>
          <a:custGeom>
            <a:avLst/>
            <a:gdLst/>
            <a:ahLst/>
            <a:cxnLst/>
            <a:rect l="l" t="t" r="r" b="b"/>
            <a:pathLst>
              <a:path w="2889686" h="3639165">
                <a:moveTo>
                  <a:pt x="0" y="0"/>
                </a:moveTo>
                <a:lnTo>
                  <a:pt x="2889685" y="0"/>
                </a:lnTo>
                <a:lnTo>
                  <a:pt x="2889685" y="3639165"/>
                </a:lnTo>
                <a:lnTo>
                  <a:pt x="0" y="36391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10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8349" y="869950"/>
            <a:ext cx="13219796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COSMOPOLÍTICAS AMERINDIAS Y ANTROPOCENO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10738390" y="4906204"/>
            <a:ext cx="6337300" cy="44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4AAD"/>
                </a:solidFill>
                <a:latin typeface="Montserrat"/>
              </a:rPr>
              <a:t>Curso compartido con Magister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7F0883-1F73-33C9-91F2-1CF2E5D945AE}"/>
              </a:ext>
            </a:extLst>
          </p:cNvPr>
          <p:cNvSpPr txBox="1"/>
          <p:nvPr/>
        </p:nvSpPr>
        <p:spPr>
          <a:xfrm>
            <a:off x="14454338" y="9182100"/>
            <a:ext cx="3095313" cy="382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DRA. VALENTINA BULO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9CD1CCC-38EA-5148-54DE-29201CB87D8D}"/>
              </a:ext>
            </a:extLst>
          </p:cNvPr>
          <p:cNvSpPr txBox="1"/>
          <p:nvPr/>
        </p:nvSpPr>
        <p:spPr>
          <a:xfrm>
            <a:off x="14560149" y="4439265"/>
            <a:ext cx="286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DRA. GLORIA BAIGORROTEUI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8349" y="1558270"/>
            <a:ext cx="11797240" cy="615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9"/>
              </a:lnSpc>
            </a:pPr>
            <a:r>
              <a:rPr lang="en-US" sz="1699" dirty="0">
                <a:solidFill>
                  <a:srgbClr val="3D3D3D"/>
                </a:solidFill>
                <a:latin typeface="Montserrat"/>
              </a:rPr>
              <a:t>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música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disco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dominó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manera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intensa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segunda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mitad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años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’70,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también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abarcó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baile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cine,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moda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y gran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parte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cultura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no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sólo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Estados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Unidos,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sino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muchos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países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mundo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. Se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caracterizó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gran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sofisticación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métodos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producción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musical y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inclusión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sintetizadores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secuenciadores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pero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rápida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difusión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saturó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rápidamente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mercado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provocó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agotamiento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muy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acelerado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llevó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a que se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decretara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oficialmente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“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muerte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”.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todos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modos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influencia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mantuvo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vigente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Europa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Latinoamérica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presencia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ha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vuelto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manifestarse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distintas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oleadas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hasta hoy. </a:t>
            </a:r>
          </a:p>
          <a:p>
            <a:pPr algn="just">
              <a:lnSpc>
                <a:spcPts val="2719"/>
              </a:lnSpc>
            </a:pP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espera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desarrollar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análisis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interdisciplinario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que se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haga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cargo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complejidad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y sus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distintas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resonancias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no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sólo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perspectiva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estética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sino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también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valoración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actual de sus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implicancias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políticas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nivel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género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raza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liberación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sexual.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Asimismo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se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buscará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reflexionar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carácter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provocativo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nuestra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contemporaneidad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un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estilo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también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reivindicó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escapismo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y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superficialidad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719"/>
              </a:lnSpc>
            </a:pPr>
            <a:endParaRPr lang="en-US" sz="1699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719"/>
              </a:lnSpc>
            </a:pPr>
            <a:r>
              <a:rPr lang="en-US" sz="1699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:</a:t>
            </a:r>
            <a:r>
              <a:rPr lang="en-US" sz="1699" dirty="0">
                <a:solidFill>
                  <a:srgbClr val="AC0420"/>
                </a:solidFill>
                <a:latin typeface="Montserrat"/>
              </a:rPr>
              <a:t> No </a:t>
            </a:r>
            <a:r>
              <a:rPr lang="en-US" sz="1699" dirty="0" err="1">
                <a:solidFill>
                  <a:srgbClr val="AC0420"/>
                </a:solidFill>
                <a:latin typeface="Montserrat"/>
              </a:rPr>
              <a:t>informa</a:t>
            </a:r>
            <a:r>
              <a:rPr lang="en-US" sz="1699" dirty="0">
                <a:solidFill>
                  <a:srgbClr val="AC0420"/>
                </a:solidFill>
                <a:latin typeface="Montserrat"/>
              </a:rPr>
              <a:t> </a:t>
            </a:r>
          </a:p>
          <a:p>
            <a:pPr algn="just">
              <a:lnSpc>
                <a:spcPts val="2719"/>
              </a:lnSpc>
            </a:pPr>
            <a:endParaRPr lang="en-US" sz="1699" dirty="0">
              <a:solidFill>
                <a:srgbClr val="AC0420"/>
              </a:solidFill>
              <a:latin typeface="Montserrat"/>
            </a:endParaRPr>
          </a:p>
          <a:p>
            <a:pPr algn="just">
              <a:lnSpc>
                <a:spcPts val="2719"/>
              </a:lnSpc>
            </a:pPr>
            <a:r>
              <a:rPr lang="en-US" sz="1699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marL="367029" lvl="1" indent="-183514" algn="just">
              <a:lnSpc>
                <a:spcPts val="2719"/>
              </a:lnSpc>
              <a:buFont typeface="Arial"/>
              <a:buChar char="•"/>
            </a:pPr>
            <a:r>
              <a:rPr lang="en-US" sz="1699" dirty="0">
                <a:solidFill>
                  <a:srgbClr val="3D3D3D"/>
                </a:solidFill>
                <a:latin typeface="Montserrat"/>
              </a:rPr>
              <a:t>No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envía</a:t>
            </a:r>
            <a:endParaRPr lang="en-US" sz="1699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719"/>
              </a:lnSpc>
            </a:pPr>
            <a:endParaRPr lang="en-US" sz="1699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719"/>
              </a:lnSpc>
            </a:pPr>
            <a:endParaRPr lang="en-US" sz="1699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2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59230" y="3004392"/>
            <a:ext cx="3060626" cy="4062822"/>
          </a:xfrm>
          <a:custGeom>
            <a:avLst/>
            <a:gdLst/>
            <a:ahLst/>
            <a:cxnLst/>
            <a:rect l="l" t="t" r="r" b="b"/>
            <a:pathLst>
              <a:path w="3060626" h="4062822">
                <a:moveTo>
                  <a:pt x="0" y="0"/>
                </a:moveTo>
                <a:lnTo>
                  <a:pt x="3060626" y="0"/>
                </a:lnTo>
                <a:lnTo>
                  <a:pt x="3060626" y="4062821"/>
                </a:lnTo>
                <a:lnTo>
                  <a:pt x="0" y="4062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349" y="869950"/>
            <a:ext cx="13219796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DISCO: MÚSICA, ESTÉTICA Y CULTURA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10738390" y="4906204"/>
            <a:ext cx="6337300" cy="44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4AAD"/>
                </a:solidFill>
                <a:latin typeface="Montserrat"/>
              </a:rPr>
              <a:t>Curso compartido con Magister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C4AF84B-0A05-7C90-B557-B54394C73461}"/>
              </a:ext>
            </a:extLst>
          </p:cNvPr>
          <p:cNvSpPr txBox="1"/>
          <p:nvPr/>
        </p:nvSpPr>
        <p:spPr>
          <a:xfrm>
            <a:off x="14454338" y="7427540"/>
            <a:ext cx="3095313" cy="382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DR. FELIPE CUSSEN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47874" y="1679750"/>
            <a:ext cx="11797240" cy="872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59"/>
              </a:lnSpc>
            </a:pP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este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identifica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contexto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formación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disciplinar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estudios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(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críticos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) del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discurso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y se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presentan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modelos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recientes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análisis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crítico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discurso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(multimodal),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centrándose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dimensiones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textuales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ideológicas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y socio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semióticas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configuración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significados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. Se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revisarán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trabajos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usan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corpora de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textos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representativos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realidad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americana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análisis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significados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culturales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políticos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ideológicos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representaciones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discursivas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discriminación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y de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género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particular, se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revisan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aplicaciones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estos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modelos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investigaciones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Estados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 Unidos, México, Colombia, </a:t>
            </a:r>
            <a:r>
              <a:rPr lang="en-US" sz="1599" dirty="0" err="1">
                <a:solidFill>
                  <a:srgbClr val="3D3D3D"/>
                </a:solidFill>
                <a:latin typeface="Montserrat"/>
              </a:rPr>
              <a:t>Brasil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, Perú, Argentina y Chile. .</a:t>
            </a:r>
          </a:p>
          <a:p>
            <a:pPr algn="just">
              <a:lnSpc>
                <a:spcPts val="2559"/>
              </a:lnSpc>
            </a:pPr>
            <a:endParaRPr lang="en-US" sz="1599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559"/>
              </a:lnSpc>
            </a:pPr>
            <a:r>
              <a:rPr lang="en-US" sz="1599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:</a:t>
            </a:r>
            <a:r>
              <a:rPr lang="en-US" sz="1599" dirty="0">
                <a:solidFill>
                  <a:srgbClr val="AC0420"/>
                </a:solidFill>
                <a:latin typeface="Montserrat"/>
              </a:rPr>
              <a:t> </a:t>
            </a:r>
            <a:r>
              <a:rPr lang="en-US" sz="1599" dirty="0">
                <a:solidFill>
                  <a:srgbClr val="3D3D3D"/>
                </a:solidFill>
                <a:latin typeface="Montserrat"/>
              </a:rPr>
              <a:t>Si</a:t>
            </a:r>
          </a:p>
          <a:p>
            <a:pPr algn="just">
              <a:lnSpc>
                <a:spcPts val="2719"/>
              </a:lnSpc>
            </a:pPr>
            <a:endParaRPr lang="en-US" sz="1599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400"/>
              </a:lnSpc>
            </a:pPr>
            <a:r>
              <a:rPr lang="en-US" sz="1500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3D3D3D"/>
                </a:solidFill>
                <a:latin typeface="Montserrat"/>
              </a:rPr>
              <a:t>Academia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Chilena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Lengua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(2020).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Sexo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género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gramática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Ideas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lenguaje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inclusivo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Santiago: Catalonia 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3D3D3D"/>
                </a:solidFill>
                <a:latin typeface="Montserrat"/>
                <a:ea typeface="Montserrat"/>
              </a:rPr>
              <a:t>Bolaños, S. (2013). </a:t>
            </a:r>
            <a:r>
              <a:rPr lang="en-US" sz="1500" dirty="0" err="1">
                <a:solidFill>
                  <a:srgbClr val="3D3D3D"/>
                </a:solidFill>
                <a:latin typeface="Montserrat"/>
                <a:ea typeface="Montserrat"/>
              </a:rPr>
              <a:t>Sexismo</a:t>
            </a:r>
            <a:r>
              <a:rPr lang="en-US" sz="1500" dirty="0">
                <a:solidFill>
                  <a:srgbClr val="3D3D3D"/>
                </a:solidFill>
                <a:latin typeface="Montserrat"/>
                <a:ea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  <a:ea typeface="Montserrat"/>
              </a:rPr>
              <a:t>lingüístico</a:t>
            </a:r>
            <a:r>
              <a:rPr lang="en-US" sz="1500" dirty="0">
                <a:solidFill>
                  <a:srgbClr val="3D3D3D"/>
                </a:solidFill>
                <a:latin typeface="Montserrat"/>
                <a:ea typeface="Montserrat"/>
              </a:rPr>
              <a:t>: </a:t>
            </a:r>
            <a:r>
              <a:rPr lang="en-US" sz="1500" dirty="0" err="1">
                <a:solidFill>
                  <a:srgbClr val="3D3D3D"/>
                </a:solidFill>
                <a:latin typeface="Montserrat"/>
                <a:ea typeface="Montserrat"/>
              </a:rPr>
              <a:t>aproximación</a:t>
            </a:r>
            <a:r>
              <a:rPr lang="en-US" sz="1500" dirty="0">
                <a:solidFill>
                  <a:srgbClr val="3D3D3D"/>
                </a:solidFill>
                <a:latin typeface="Montserrat"/>
                <a:ea typeface="Montserrat"/>
              </a:rPr>
              <a:t> a un </a:t>
            </a:r>
            <a:r>
              <a:rPr lang="en-US" sz="1500" dirty="0" err="1">
                <a:solidFill>
                  <a:srgbClr val="3D3D3D"/>
                </a:solidFill>
                <a:latin typeface="Montserrat"/>
                <a:ea typeface="Montserrat"/>
              </a:rPr>
              <a:t>problema</a:t>
            </a:r>
            <a:r>
              <a:rPr lang="en-US" sz="1500" dirty="0">
                <a:solidFill>
                  <a:srgbClr val="3D3D3D"/>
                </a:solidFill>
                <a:latin typeface="Montserrat"/>
                <a:ea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  <a:ea typeface="Montserrat"/>
              </a:rPr>
              <a:t>complejo</a:t>
            </a:r>
            <a:r>
              <a:rPr lang="en-US" sz="1500" dirty="0">
                <a:solidFill>
                  <a:srgbClr val="3D3D3D"/>
                </a:solidFill>
                <a:latin typeface="Montserrat"/>
                <a:ea typeface="Montserrat"/>
              </a:rPr>
              <a:t> de la </a:t>
            </a:r>
            <a:r>
              <a:rPr lang="en-US" sz="1500" dirty="0" err="1">
                <a:solidFill>
                  <a:srgbClr val="3D3D3D"/>
                </a:solidFill>
                <a:latin typeface="Montserrat"/>
                <a:ea typeface="Montserrat"/>
              </a:rPr>
              <a:t>lingüística</a:t>
            </a:r>
            <a:r>
              <a:rPr lang="en-US" sz="1500" dirty="0">
                <a:solidFill>
                  <a:srgbClr val="3D3D3D"/>
                </a:solidFill>
                <a:latin typeface="Montserrat"/>
                <a:ea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  <a:ea typeface="Montserrat"/>
              </a:rPr>
              <a:t>contemporánea</a:t>
            </a:r>
            <a:r>
              <a:rPr lang="en-US" sz="1500" dirty="0">
                <a:solidFill>
                  <a:srgbClr val="3D3D3D"/>
                </a:solidFill>
                <a:latin typeface="Montserrat"/>
                <a:ea typeface="Montserrat"/>
              </a:rPr>
              <a:t>. Forma y </a:t>
            </a:r>
            <a:r>
              <a:rPr lang="en-US" sz="1500" dirty="0" err="1">
                <a:solidFill>
                  <a:srgbClr val="3D3D3D"/>
                </a:solidFill>
                <a:latin typeface="Montserrat"/>
                <a:ea typeface="Montserrat"/>
              </a:rPr>
              <a:t>Función</a:t>
            </a:r>
            <a:r>
              <a:rPr lang="en-US" sz="1500" dirty="0">
                <a:solidFill>
                  <a:srgbClr val="3D3D3D"/>
                </a:solidFill>
                <a:latin typeface="Montserrat"/>
                <a:ea typeface="Montserrat"/>
              </a:rPr>
              <a:t>, Vol. 26, N° 1, 89-110.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3D3D3D"/>
                </a:solidFill>
                <a:latin typeface="Montserrat"/>
              </a:rPr>
              <a:t>Cameron, Deborah. (2005). Language, gender and sexuality: Current issues and new directions. Applied Linguistics 26 (4): 482-502.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3D3D3D"/>
                </a:solidFill>
                <a:latin typeface="Montserrat"/>
              </a:rPr>
              <a:t>Domingo, D. (2020). No era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paz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era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silencio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El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sonido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paisaje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sociosemiótico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urbano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del “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Estallido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social” chileno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ECDM.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Revista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Árboles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Rizomas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2(2), 44-68. </a:t>
            </a:r>
            <a:r>
              <a:rPr lang="en-US" sz="1500" u="sng" dirty="0">
                <a:solidFill>
                  <a:srgbClr val="3D3D3D"/>
                </a:solidFill>
                <a:latin typeface="Montserrat"/>
                <a:hlinkClick r:id="rId2" tooltip="https://doi.org/10.35588/ayr.v2i2.4611"/>
              </a:rPr>
              <a:t>https://doi.org/10.35588/ayr.v2i2.4611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3D3D3D"/>
                </a:solidFill>
                <a:latin typeface="Montserrat"/>
              </a:rPr>
              <a:t>Fairclough, N.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Wodak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Ruth.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Análisis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crítico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discurso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Van Dijk, T (comp.) (2001). El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Discurso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Interacción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Social, pp. 367-404. Barcelona: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Gedisa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3D3D3D"/>
                </a:solidFill>
                <a:latin typeface="Montserrat"/>
              </a:rPr>
              <a:t>Lakoff, Robin. 2004. Language and woman's place: text and commentaries [Rev. and expanded ed.,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Nachdr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/ ed. by Mary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Bucholtz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]New York: Oxford University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Presss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3D3D3D"/>
                </a:solidFill>
                <a:latin typeface="Montserrat"/>
              </a:rPr>
              <a:t>López Morales, Rebecca, &amp; Cárdenas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Neira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Camila. (2015). Una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lectura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movimiento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educación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Chile (2011-2013) 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partir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producción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grafitis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lingüísticos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Ultima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década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23(43), 53-93 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3D3D3D"/>
                </a:solidFill>
                <a:latin typeface="Montserrat"/>
              </a:rPr>
              <a:t>Pardo,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Neyla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(2007).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Cómo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hacer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ACD. Una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perspectiva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latinoamericana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Santiago de Chile: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Frasis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3D3D3D"/>
                </a:solidFill>
                <a:latin typeface="Montserrat"/>
              </a:rPr>
              <a:t>Van Dijk, Teun. (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coord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). (2007).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Racismo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discurso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América Latina. Barcelona: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Gedisa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(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texto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base del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curso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)</a:t>
            </a:r>
          </a:p>
          <a:p>
            <a:pPr marL="323850" lvl="1" indent="-161925" algn="just">
              <a:lnSpc>
                <a:spcPts val="2400"/>
              </a:lnSpc>
              <a:buFont typeface="Arial"/>
              <a:buChar char="•"/>
            </a:pP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Wodak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Ruth (Ed.).(1997). Gender and Discourse. London: Sage</a:t>
            </a:r>
          </a:p>
          <a:p>
            <a:pPr algn="just">
              <a:lnSpc>
                <a:spcPts val="2719"/>
              </a:lnSpc>
            </a:pPr>
            <a:endParaRPr lang="en-US" sz="1500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719"/>
              </a:lnSpc>
            </a:pPr>
            <a:endParaRPr lang="en-US" sz="1500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3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50069" y="3073003"/>
            <a:ext cx="3117039" cy="4140994"/>
          </a:xfrm>
          <a:custGeom>
            <a:avLst/>
            <a:gdLst/>
            <a:ahLst/>
            <a:cxnLst/>
            <a:rect l="l" t="t" r="r" b="b"/>
            <a:pathLst>
              <a:path w="3117039" h="4140994">
                <a:moveTo>
                  <a:pt x="0" y="0"/>
                </a:moveTo>
                <a:lnTo>
                  <a:pt x="3117039" y="0"/>
                </a:lnTo>
                <a:lnTo>
                  <a:pt x="3117039" y="4140994"/>
                </a:lnTo>
                <a:lnTo>
                  <a:pt x="0" y="4140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349" y="869950"/>
            <a:ext cx="13219796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ESTUDIOS CRÍTICOS (FEMINISTAS) DEL DISCURSO EN LAS AMÉRICAS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10738390" y="4906204"/>
            <a:ext cx="6337300" cy="44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4AAD"/>
                </a:solidFill>
                <a:latin typeface="Montserrat"/>
              </a:rPr>
              <a:t>Curso compartido con Magister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40A702-00F2-E747-7A78-5BF9AFF8A019}"/>
              </a:ext>
            </a:extLst>
          </p:cNvPr>
          <p:cNvSpPr txBox="1"/>
          <p:nvPr/>
        </p:nvSpPr>
        <p:spPr>
          <a:xfrm>
            <a:off x="14454338" y="7427540"/>
            <a:ext cx="3095313" cy="382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DR. MIGUEL FARÍAS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57399" y="1948355"/>
            <a:ext cx="11797240" cy="817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1500" dirty="0">
                <a:solidFill>
                  <a:srgbClr val="3D3D3D"/>
                </a:solidFill>
                <a:latin typeface="Montserrat"/>
              </a:rPr>
              <a:t>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escritora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estadounidense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Ursula K. Le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Guin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señala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escuchar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es un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acto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comunidad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requiere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lugar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tiempo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silencio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que leer es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manera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escucharnos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atentamente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Para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autora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cuando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agotan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las palabras que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nos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permiten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definir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mundo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vivimos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es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necesario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recurrir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a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imaginación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forma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supervivencia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posibilidad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rebelarse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ante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ejercicio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desmedido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poder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siempre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ganan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este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modo, lo bello, las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interdependencias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paso del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tiempo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arte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son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aspectos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que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autora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observa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busca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reposicionar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acuerdo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a un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futuro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ya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está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escrito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existe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pesar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nuestro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ese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instante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allá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pérdida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guerra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extinción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El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presente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seminario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se propone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espacio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para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escucha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lectura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escritura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diversos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formatos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—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textuales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visuales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sonoros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—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búsqueda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constelaciones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imaginarias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representaciones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que le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hagan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frente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ciclos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violencia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políticas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precariedad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las que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somos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testigos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 El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aclamado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libro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“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Contar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es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escuchar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”,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ensayo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que le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permitió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a Le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Guin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poner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perspectiva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profundidad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literaria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sensibilidad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feminista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será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nuestra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piedra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angular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donde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se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propondrán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otras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voces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resonancias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críticas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propias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región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abrir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un campo que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cruce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las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artes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visualidad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ciencia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ficción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500" dirty="0" err="1">
                <a:solidFill>
                  <a:srgbClr val="3D3D3D"/>
                </a:solidFill>
                <a:latin typeface="Montserrat"/>
              </a:rPr>
              <a:t>archivos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400"/>
              </a:lnSpc>
            </a:pPr>
            <a:endParaRPr lang="en-US" sz="1500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240"/>
              </a:lnSpc>
            </a:pPr>
            <a:r>
              <a:rPr lang="en-US" sz="1400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400" dirty="0">
                <a:solidFill>
                  <a:srgbClr val="3D3D3D"/>
                </a:solidFill>
                <a:latin typeface="Montserrat"/>
              </a:rPr>
              <a:t>:</a:t>
            </a:r>
            <a:r>
              <a:rPr lang="en-US" sz="1400" dirty="0">
                <a:solidFill>
                  <a:srgbClr val="AC0420"/>
                </a:solidFill>
                <a:latin typeface="Montserrat"/>
              </a:rPr>
              <a:t> </a:t>
            </a:r>
            <a:r>
              <a:rPr lang="en-US" sz="1400" dirty="0">
                <a:solidFill>
                  <a:srgbClr val="3D3D3D"/>
                </a:solidFill>
                <a:latin typeface="Montserrat"/>
              </a:rPr>
              <a:t>No</a:t>
            </a:r>
          </a:p>
          <a:p>
            <a:pPr algn="just">
              <a:lnSpc>
                <a:spcPts val="2719"/>
              </a:lnSpc>
            </a:pPr>
            <a:endParaRPr lang="en-US" sz="1400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400"/>
              </a:lnSpc>
            </a:pPr>
            <a:r>
              <a:rPr lang="en-US" sz="1500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>
                <a:solidFill>
                  <a:srgbClr val="3D3D3D"/>
                </a:solidFill>
                <a:latin typeface="Montserrat"/>
              </a:rPr>
              <a:t>Ahmed, S. (2018)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Fenomenología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queer.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Orientaciones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objetos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otros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Barcelona: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Ediciones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Bellaterra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>
                <a:solidFill>
                  <a:srgbClr val="3D3D3D"/>
                </a:solidFill>
                <a:latin typeface="Montserrat"/>
              </a:rPr>
              <a:t>Ahmed, S. (2019)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promesa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felicidad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Una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crítica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cultural al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imperativo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alegría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Buenos Aires: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Ediciones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Cajanegra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>
                <a:solidFill>
                  <a:srgbClr val="3D3D3D"/>
                </a:solidFill>
                <a:latin typeface="Montserrat"/>
              </a:rPr>
              <a:t>K. Le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Guin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U. (2017)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Contar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es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escuchar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Madrid: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Círculo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Tiza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Krenak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A. (2022)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Futuro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Ancestral. São Paulo: Editorial: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Companhia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das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Letras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>
                <a:solidFill>
                  <a:srgbClr val="3D3D3D"/>
                </a:solidFill>
                <a:latin typeface="Montserrat"/>
              </a:rPr>
              <a:t>Walsh, C. (2003) “¿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Qué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saber,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qué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hacer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cómo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ver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? Los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desafíos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predicamentos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disciplinares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políticos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éticos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estudios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(inter)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culturales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América Andina”.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Estudios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Culturales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Latinoamericanos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Retos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sobre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región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andina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Quito: Universidad Andina Simón Bolívar /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Abya-Yala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>
                <a:solidFill>
                  <a:srgbClr val="3D3D3D"/>
                </a:solidFill>
                <a:latin typeface="Montserrat"/>
              </a:rPr>
              <a:t>Rivera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Cusicanqui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S. (2010), </a:t>
            </a:r>
            <a:r>
              <a:rPr lang="en-US" sz="1200" dirty="0" err="1">
                <a:solidFill>
                  <a:srgbClr val="3D3D3D"/>
                </a:solidFill>
                <a:latin typeface="Montserrat Italics"/>
              </a:rPr>
              <a:t>Ch’ixinakax</a:t>
            </a:r>
            <a:r>
              <a:rPr lang="en-US" sz="1200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 Italics"/>
              </a:rPr>
              <a:t>utxiwa</a:t>
            </a:r>
            <a:r>
              <a:rPr lang="en-US" sz="1200" dirty="0">
                <a:solidFill>
                  <a:srgbClr val="3D3D3D"/>
                </a:solidFill>
                <a:latin typeface="Montserrat Italics"/>
              </a:rPr>
              <a:t>. Una </a:t>
            </a:r>
            <a:r>
              <a:rPr lang="en-US" sz="1200" dirty="0" err="1">
                <a:solidFill>
                  <a:srgbClr val="3D3D3D"/>
                </a:solidFill>
                <a:latin typeface="Montserrat Italics"/>
              </a:rPr>
              <a:t>reflexión</a:t>
            </a:r>
            <a:r>
              <a:rPr lang="en-US" sz="1200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 Italics"/>
              </a:rPr>
              <a:t>sobre</a:t>
            </a:r>
            <a:r>
              <a:rPr lang="en-US" sz="1200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 Italics"/>
              </a:rPr>
              <a:t>prácticas</a:t>
            </a:r>
            <a:r>
              <a:rPr lang="en-US" sz="1200" dirty="0">
                <a:solidFill>
                  <a:srgbClr val="3D3D3D"/>
                </a:solidFill>
                <a:latin typeface="Montserrat Italics"/>
              </a:rPr>
              <a:t> y </a:t>
            </a:r>
            <a:r>
              <a:rPr lang="en-US" sz="1200" dirty="0" err="1">
                <a:solidFill>
                  <a:srgbClr val="3D3D3D"/>
                </a:solidFill>
                <a:latin typeface="Montserrat Italics"/>
              </a:rPr>
              <a:t>discursos</a:t>
            </a:r>
            <a:r>
              <a:rPr lang="en-US" sz="1200" dirty="0">
                <a:solidFill>
                  <a:srgbClr val="3D3D3D"/>
                </a:solidFill>
                <a:latin typeface="Montserrat Italics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 Italics"/>
              </a:rPr>
              <a:t>descolonizadores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Buenos Aires: Editorial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Tinta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Limon.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>
                <a:solidFill>
                  <a:srgbClr val="3D3D3D"/>
                </a:solidFill>
                <a:latin typeface="Montserrat"/>
              </a:rPr>
              <a:t>Haraway, D. J., 2016. </a:t>
            </a:r>
            <a:r>
              <a:rPr lang="en-US" sz="1200" dirty="0">
                <a:solidFill>
                  <a:srgbClr val="3D3D3D"/>
                </a:solidFill>
                <a:latin typeface="Montserrat Italics"/>
              </a:rPr>
              <a:t>Staying with the trouble: making kin in the </a:t>
            </a:r>
            <a:r>
              <a:rPr lang="en-US" sz="1200" dirty="0" err="1">
                <a:solidFill>
                  <a:srgbClr val="3D3D3D"/>
                </a:solidFill>
                <a:latin typeface="Montserrat Italics"/>
              </a:rPr>
              <a:t>Chthulucene</a:t>
            </a:r>
            <a:r>
              <a:rPr lang="en-US" sz="1200" dirty="0">
                <a:solidFill>
                  <a:srgbClr val="3D3D3D"/>
                </a:solidFill>
                <a:latin typeface="Montserrat Italics"/>
              </a:rPr>
              <a:t>. 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Durham y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Londres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Duke University Press. 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>
                <a:solidFill>
                  <a:srgbClr val="3D3D3D"/>
                </a:solidFill>
                <a:latin typeface="Montserrat"/>
              </a:rPr>
              <a:t>Haraway, D. (2021) “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Conocimientos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situados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: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cuestión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científica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feminismo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privilegio de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perspectiva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parcial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” (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artículo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1988;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traducido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publicado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español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1995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Ciencia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cyborgs y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mujeres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invención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naturaleza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; re-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publicado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Antología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feminista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LasTesis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2021) 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>
                <a:solidFill>
                  <a:srgbClr val="3D3D3D"/>
                </a:solidFill>
                <a:latin typeface="Montserrat"/>
              </a:rPr>
              <a:t>Benjamin, W. (2007). Para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crítica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violencia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Conceptos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filosofía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historia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Buenos Aires: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Terramar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Traducción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Héctor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Murena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y David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Vogelmann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59082" lvl="1" indent="-129541" algn="just">
              <a:lnSpc>
                <a:spcPts val="1920"/>
              </a:lnSpc>
              <a:buFont typeface="Arial"/>
              <a:buChar char="•"/>
            </a:pP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Blanchot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, M.(1994). El paso (no)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allá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Barcelona: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Paidós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Traducción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 de Cristina de </a:t>
            </a:r>
            <a:r>
              <a:rPr lang="en-US" sz="1200" dirty="0" err="1">
                <a:solidFill>
                  <a:srgbClr val="3D3D3D"/>
                </a:solidFill>
                <a:latin typeface="Montserrat"/>
              </a:rPr>
              <a:t>Peretti</a:t>
            </a:r>
            <a:r>
              <a:rPr lang="en-US" sz="12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719"/>
              </a:lnSpc>
            </a:pPr>
            <a:endParaRPr lang="en-US" sz="1200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2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49201" y="2780840"/>
            <a:ext cx="3080683" cy="4725319"/>
          </a:xfrm>
          <a:custGeom>
            <a:avLst/>
            <a:gdLst/>
            <a:ahLst/>
            <a:cxnLst/>
            <a:rect l="l" t="t" r="r" b="b"/>
            <a:pathLst>
              <a:path w="3080683" h="4725319">
                <a:moveTo>
                  <a:pt x="0" y="0"/>
                </a:moveTo>
                <a:lnTo>
                  <a:pt x="3080684" y="0"/>
                </a:lnTo>
                <a:lnTo>
                  <a:pt x="3080684" y="4725320"/>
                </a:lnTo>
                <a:lnTo>
                  <a:pt x="0" y="4725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349" y="869950"/>
            <a:ext cx="12051234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REPRESENTACIONES DEL PORVENIR. CUANDO EL LENGUAJE MUNDO NO ALCANZA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10738390" y="4906204"/>
            <a:ext cx="6337300" cy="44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4AAD"/>
                </a:solidFill>
                <a:latin typeface="Montserrat"/>
              </a:rPr>
              <a:t>Curso compartido con Magister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5D5C9D8-7052-1CEB-D9C1-74CC93B6CCC0}"/>
              </a:ext>
            </a:extLst>
          </p:cNvPr>
          <p:cNvSpPr txBox="1"/>
          <p:nvPr/>
        </p:nvSpPr>
        <p:spPr>
          <a:xfrm>
            <a:off x="14449201" y="7664757"/>
            <a:ext cx="3095313" cy="382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DRA. CYNTHIA SHUFFER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7995" y="500885"/>
            <a:ext cx="3523096" cy="9069835"/>
            <a:chOff x="0" y="0"/>
            <a:chExt cx="1751581" cy="4509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581" cy="4509259"/>
            </a:xfrm>
            <a:custGeom>
              <a:avLst/>
              <a:gdLst/>
              <a:ahLst/>
              <a:cxnLst/>
              <a:rect l="l" t="t" r="r" b="b"/>
              <a:pathLst>
                <a:path w="1751581" h="4509259">
                  <a:moveTo>
                    <a:pt x="0" y="0"/>
                  </a:moveTo>
                  <a:lnTo>
                    <a:pt x="1751581" y="0"/>
                  </a:lnTo>
                  <a:lnTo>
                    <a:pt x="1751581" y="4509259"/>
                  </a:lnTo>
                  <a:lnTo>
                    <a:pt x="0" y="4509259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47874" y="1647365"/>
            <a:ext cx="11797240" cy="877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9"/>
              </a:lnSpc>
            </a:pP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actualidad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vivimos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tiempos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convulsionados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habitamos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espacios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marcados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la crisis.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Atendemos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paralelamente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escenario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global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ensombrecido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falta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vivienda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desplazamientos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forzados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emergencia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medioambiental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escasez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hídrica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la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proliferación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incendios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vertederos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cada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vez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más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abarcadores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territorios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definidos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narcotráfico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guerrillas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pandillas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entre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otros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contexto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presente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seminario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propone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adentrarse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–tanto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teórica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prácticamente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–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imaginarios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artístico-culturales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la crisis,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enfoque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espacial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que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permite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un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lado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aproximarnos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al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trabajo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propiamente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estético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estos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imaginarios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por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otro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lado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acercarse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a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territorios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sistemáticamente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negados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violentados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poniendo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valor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particularidades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locales,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así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también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aquellas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interseccionalidades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con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otras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categorías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como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las de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raza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género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clase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, que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complejicen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su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lugar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dentro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 del </a:t>
            </a:r>
            <a:r>
              <a:rPr lang="en-US" sz="1699" dirty="0" err="1">
                <a:solidFill>
                  <a:srgbClr val="3D3D3D"/>
                </a:solidFill>
                <a:latin typeface="Montserrat"/>
              </a:rPr>
              <a:t>globo</a:t>
            </a:r>
            <a:r>
              <a:rPr lang="en-US" sz="1699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algn="just">
              <a:lnSpc>
                <a:spcPts val="2559"/>
              </a:lnSpc>
            </a:pPr>
            <a:endParaRPr lang="en-US" sz="1699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400"/>
              </a:lnSpc>
            </a:pPr>
            <a:r>
              <a:rPr lang="en-US" sz="1500" dirty="0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:</a:t>
            </a:r>
            <a:r>
              <a:rPr lang="en-US" sz="1500" dirty="0">
                <a:solidFill>
                  <a:srgbClr val="AC0420"/>
                </a:solidFill>
                <a:latin typeface="Montserrat"/>
              </a:rPr>
              <a:t> </a:t>
            </a:r>
            <a:r>
              <a:rPr lang="en-US" sz="1500" dirty="0">
                <a:solidFill>
                  <a:srgbClr val="3D3D3D"/>
                </a:solidFill>
                <a:latin typeface="Montserrat"/>
              </a:rPr>
              <a:t>No</a:t>
            </a:r>
          </a:p>
          <a:p>
            <a:pPr algn="just">
              <a:lnSpc>
                <a:spcPts val="2879"/>
              </a:lnSpc>
            </a:pPr>
            <a:endParaRPr lang="en-US" sz="1500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559"/>
              </a:lnSpc>
            </a:pPr>
            <a:r>
              <a:rPr lang="en-US" sz="1599" dirty="0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 marL="280671" lvl="1" indent="-140336" algn="just">
              <a:lnSpc>
                <a:spcPts val="2080"/>
              </a:lnSpc>
              <a:buFont typeface="Arial"/>
              <a:buChar char="•"/>
            </a:pP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Bidaseca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, Karina; Alejandro de Oto, Juan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Obarrio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y Marta Sierra (comps.)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Legados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genealogías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memorias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poscoloniales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América Latina: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Escrituras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fronterizas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desde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Sur. Buenos Aires: Godot (2014). </a:t>
            </a:r>
          </a:p>
          <a:p>
            <a:pPr marL="280671" lvl="1" indent="-140336" algn="just">
              <a:lnSpc>
                <a:spcPts val="2080"/>
              </a:lnSpc>
              <a:buFont typeface="Arial"/>
              <a:buChar char="•"/>
            </a:pPr>
            <a:r>
              <a:rPr lang="en-US" sz="1300" dirty="0">
                <a:solidFill>
                  <a:srgbClr val="3D3D3D"/>
                </a:solidFill>
                <a:latin typeface="Montserrat"/>
                <a:ea typeface="Montserrat"/>
              </a:rPr>
              <a:t>Didi-Huberman, Georges (2020). “La </a:t>
            </a:r>
            <a:r>
              <a:rPr lang="en-US" sz="1300" dirty="0" err="1">
                <a:solidFill>
                  <a:srgbClr val="3D3D3D"/>
                </a:solidFill>
                <a:latin typeface="Montserrat"/>
                <a:ea typeface="Montserrat"/>
              </a:rPr>
              <a:t>imaginación</a:t>
            </a:r>
            <a:r>
              <a:rPr lang="en-US" sz="1300" dirty="0">
                <a:solidFill>
                  <a:srgbClr val="3D3D3D"/>
                </a:solidFill>
                <a:latin typeface="Montserrat"/>
                <a:ea typeface="Montserrat"/>
              </a:rPr>
              <a:t>: </a:t>
            </a:r>
            <a:r>
              <a:rPr lang="en-US" sz="1300" dirty="0" err="1">
                <a:solidFill>
                  <a:srgbClr val="3D3D3D"/>
                </a:solidFill>
                <a:latin typeface="Montserrat"/>
                <a:ea typeface="Montserrat"/>
              </a:rPr>
              <a:t>nuestra</a:t>
            </a:r>
            <a:r>
              <a:rPr lang="en-US" sz="1300" dirty="0">
                <a:solidFill>
                  <a:srgbClr val="3D3D3D"/>
                </a:solidFill>
                <a:latin typeface="Montserrat"/>
                <a:ea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  <a:ea typeface="Montserrat"/>
              </a:rPr>
              <a:t>comuna</a:t>
            </a:r>
            <a:r>
              <a:rPr lang="en-US" sz="1300" dirty="0">
                <a:solidFill>
                  <a:srgbClr val="3D3D3D"/>
                </a:solidFill>
                <a:latin typeface="Montserrat"/>
                <a:ea typeface="Montserrat"/>
              </a:rPr>
              <a:t>”. Theory Now. Journal of Literature, Critique, and Thought. Vol. 3, N°2, pp. 5-21.</a:t>
            </a:r>
          </a:p>
          <a:p>
            <a:pPr marL="280671" lvl="1" indent="-140336" algn="just">
              <a:lnSpc>
                <a:spcPts val="2080"/>
              </a:lnSpc>
              <a:buFont typeface="Arial"/>
              <a:buChar char="•"/>
            </a:pPr>
            <a:r>
              <a:rPr lang="en-US" sz="1300" dirty="0">
                <a:solidFill>
                  <a:srgbClr val="3D3D3D"/>
                </a:solidFill>
                <a:latin typeface="Montserrat"/>
              </a:rPr>
              <a:t>Galindo, María (2020). “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Recibir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epifanía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para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enfrentar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una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agonía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: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respuesta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de María Galindo 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los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textos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pandémicos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de Paul Preciado”. La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Vaca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</a:t>
            </a:r>
          </a:p>
          <a:p>
            <a:pPr marL="280671" lvl="1" indent="-140336" algn="just">
              <a:lnSpc>
                <a:spcPts val="2080"/>
              </a:lnSpc>
              <a:buFont typeface="Arial"/>
              <a:buChar char="•"/>
            </a:pPr>
            <a:r>
              <a:rPr lang="en-US" sz="1300" dirty="0">
                <a:solidFill>
                  <a:srgbClr val="3D3D3D"/>
                </a:solidFill>
                <a:latin typeface="Montserrat"/>
              </a:rPr>
              <a:t>Haraway, Donna J. (2019).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Seguir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con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problema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Generar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parentesco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Chthuluceno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México: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Connsoni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80671" lvl="1" indent="-140336" algn="just">
              <a:lnSpc>
                <a:spcPts val="2080"/>
              </a:lnSpc>
              <a:buFont typeface="Arial"/>
              <a:buChar char="•"/>
            </a:pPr>
            <a:r>
              <a:rPr lang="en-US" sz="1300" dirty="0">
                <a:solidFill>
                  <a:srgbClr val="3D3D3D"/>
                </a:solidFill>
                <a:latin typeface="Montserrat"/>
              </a:rPr>
              <a:t>Rivera Garza, Cristina (2019). Los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muertos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indóciles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Necroescrituras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y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desapropiación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Ciudad de México: Penguin Random House.</a:t>
            </a:r>
          </a:p>
          <a:p>
            <a:pPr marL="280671" lvl="1" indent="-140336" algn="just">
              <a:lnSpc>
                <a:spcPts val="2080"/>
              </a:lnSpc>
              <a:buFont typeface="Arial"/>
              <a:buChar char="•"/>
            </a:pPr>
            <a:r>
              <a:rPr lang="en-US" sz="1300" dirty="0">
                <a:solidFill>
                  <a:srgbClr val="3D3D3D"/>
                </a:solidFill>
                <a:latin typeface="Montserrat"/>
              </a:rPr>
              <a:t>Massey, Doreen. “La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filosofía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y la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política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espacialidad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: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algunas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consideraciones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”.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Leonor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Arfuch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(comp.),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Pensar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este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tiempo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Espacios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afectos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pertenencias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Paidós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, 101-128.</a:t>
            </a:r>
          </a:p>
          <a:p>
            <a:pPr marL="280671" lvl="1" indent="-140336" algn="just">
              <a:lnSpc>
                <a:spcPts val="2080"/>
              </a:lnSpc>
              <a:buFont typeface="Arial"/>
              <a:buChar char="•"/>
            </a:pPr>
            <a:r>
              <a:rPr lang="en-US" sz="1300" dirty="0">
                <a:solidFill>
                  <a:srgbClr val="3D3D3D"/>
                </a:solidFill>
                <a:latin typeface="Montserrat"/>
              </a:rPr>
              <a:t>Pratt, Mary Louise (2018). Los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imaginarios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planetarios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Madrid: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Aluvión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80671" lvl="1" indent="-140336" algn="just">
              <a:lnSpc>
                <a:spcPts val="2080"/>
              </a:lnSpc>
              <a:buFont typeface="Arial"/>
              <a:buChar char="•"/>
            </a:pP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Segato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, Rita Laura (2007). La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nación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y sus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otros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Raza y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diversidad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religiosa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tiempos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de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Políticas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de Identidad”. Buenos Aires: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Prometeo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Libros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</a:t>
            </a:r>
          </a:p>
          <a:p>
            <a:pPr marL="280671" lvl="1" indent="-140336" algn="just">
              <a:lnSpc>
                <a:spcPts val="2080"/>
              </a:lnSpc>
              <a:buFont typeface="Arial"/>
              <a:buChar char="•"/>
            </a:pPr>
            <a:r>
              <a:rPr lang="en-US" sz="1300" dirty="0">
                <a:solidFill>
                  <a:srgbClr val="3D3D3D"/>
                </a:solidFill>
                <a:latin typeface="Montserrat"/>
              </a:rPr>
              <a:t>Soja, Edward. (2010). “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Tercer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Espacio: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extendiendo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el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alcance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de la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imaginación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geográfica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”.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En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: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Benach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,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Núria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&amp; Abel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Albet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. Edward Soja: La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perspectiva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postmoderna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de un </a:t>
            </a:r>
            <a:r>
              <a:rPr lang="en-US" sz="1300" dirty="0" err="1">
                <a:solidFill>
                  <a:srgbClr val="3D3D3D"/>
                </a:solidFill>
                <a:latin typeface="Montserrat"/>
              </a:rPr>
              <a:t>geógrafo</a:t>
            </a:r>
            <a:r>
              <a:rPr lang="en-US" sz="1300" dirty="0">
                <a:solidFill>
                  <a:srgbClr val="3D3D3D"/>
                </a:solidFill>
                <a:latin typeface="Montserrat"/>
              </a:rPr>
              <a:t> radical. Barcelona: Icaria. 181-209.</a:t>
            </a:r>
          </a:p>
          <a:p>
            <a:pPr algn="just">
              <a:lnSpc>
                <a:spcPts val="2080"/>
              </a:lnSpc>
            </a:pPr>
            <a:endParaRPr lang="en-US" sz="1300" dirty="0">
              <a:solidFill>
                <a:srgbClr val="3D3D3D"/>
              </a:solidFill>
              <a:latin typeface="Montserrat"/>
            </a:endParaRPr>
          </a:p>
          <a:p>
            <a:pPr algn="just">
              <a:lnSpc>
                <a:spcPts val="2879"/>
              </a:lnSpc>
            </a:pPr>
            <a:endParaRPr lang="en-US" sz="1300" dirty="0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5" name="Freeform 5">
            <a:hlinkClick r:id="rId2" action="ppaction://hlinksldjump"/>
          </p:cNvPr>
          <p:cNvSpPr/>
          <p:nvPr/>
        </p:nvSpPr>
        <p:spPr>
          <a:xfrm>
            <a:off x="12602419" y="8047716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1"/>
                </a:lnTo>
                <a:lnTo>
                  <a:pt x="0" y="99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18951" y="2344506"/>
            <a:ext cx="3141184" cy="4711776"/>
          </a:xfrm>
          <a:custGeom>
            <a:avLst/>
            <a:gdLst/>
            <a:ahLst/>
            <a:cxnLst/>
            <a:rect l="l" t="t" r="r" b="b"/>
            <a:pathLst>
              <a:path w="3141184" h="4711776">
                <a:moveTo>
                  <a:pt x="0" y="0"/>
                </a:moveTo>
                <a:lnTo>
                  <a:pt x="3141184" y="0"/>
                </a:lnTo>
                <a:lnTo>
                  <a:pt x="3141184" y="4711776"/>
                </a:lnTo>
                <a:lnTo>
                  <a:pt x="0" y="4711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349" y="869950"/>
            <a:ext cx="12051234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ESPACIOS OTROS: IMAGINAR LA CRISIS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35589" y="9073902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10738390" y="4906204"/>
            <a:ext cx="6337300" cy="44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4AAD"/>
                </a:solidFill>
                <a:latin typeface="Montserrat"/>
              </a:rPr>
              <a:t>Curso compartido con Magister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18766B-DF01-D4B0-413E-FDEEDB77ACE0}"/>
              </a:ext>
            </a:extLst>
          </p:cNvPr>
          <p:cNvSpPr txBox="1"/>
          <p:nvPr/>
        </p:nvSpPr>
        <p:spPr>
          <a:xfrm>
            <a:off x="14454338" y="7427540"/>
            <a:ext cx="3095313" cy="382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DRA. SANDRA NAVARRETE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286" y="-128414"/>
            <a:ext cx="422798" cy="10543827"/>
            <a:chOff x="0" y="0"/>
            <a:chExt cx="271518" cy="6771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518" cy="6771177"/>
            </a:xfrm>
            <a:custGeom>
              <a:avLst/>
              <a:gdLst/>
              <a:ahLst/>
              <a:cxnLst/>
              <a:rect l="l" t="t" r="r" b="b"/>
              <a:pathLst>
                <a:path w="271518" h="6771177">
                  <a:moveTo>
                    <a:pt x="0" y="0"/>
                  </a:moveTo>
                  <a:lnTo>
                    <a:pt x="271518" y="0"/>
                  </a:lnTo>
                  <a:lnTo>
                    <a:pt x="271518" y="6771177"/>
                  </a:lnTo>
                  <a:lnTo>
                    <a:pt x="0" y="6771177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7380459" y="5445076"/>
            <a:ext cx="6181157" cy="0"/>
          </a:xfrm>
          <a:prstGeom prst="line">
            <a:avLst/>
          </a:prstGeom>
          <a:ln w="28575" cap="rnd">
            <a:solidFill>
              <a:srgbClr val="ECDAD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7380459" y="6561005"/>
            <a:ext cx="6181157" cy="0"/>
          </a:xfrm>
          <a:prstGeom prst="line">
            <a:avLst/>
          </a:prstGeom>
          <a:ln w="28575" cap="rnd">
            <a:solidFill>
              <a:srgbClr val="ECDAD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380459" y="7671645"/>
            <a:ext cx="6181157" cy="0"/>
          </a:xfrm>
          <a:prstGeom prst="line">
            <a:avLst/>
          </a:prstGeom>
          <a:ln w="28575" cap="rnd">
            <a:solidFill>
              <a:srgbClr val="ECDAD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7380459" y="8785952"/>
            <a:ext cx="6181157" cy="0"/>
          </a:xfrm>
          <a:prstGeom prst="line">
            <a:avLst/>
          </a:prstGeom>
          <a:ln w="28575" cap="rnd">
            <a:solidFill>
              <a:srgbClr val="ECDAD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8019636" y="1439215"/>
            <a:ext cx="9437161" cy="36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499">
                <a:solidFill>
                  <a:srgbClr val="3D3D3D"/>
                </a:solidFill>
                <a:latin typeface="Montserrat Bold"/>
              </a:rPr>
              <a:t>TODAS LAS ESPECIALIDADES: </a:t>
            </a:r>
            <a:r>
              <a:rPr lang="en-US" sz="2499">
                <a:solidFill>
                  <a:srgbClr val="3D3D3D"/>
                </a:solidFill>
                <a:latin typeface="Montserrat"/>
              </a:rPr>
              <a:t>Dra. Valentina Bulo</a:t>
            </a:r>
          </a:p>
        </p:txBody>
      </p:sp>
      <p:sp>
        <p:nvSpPr>
          <p:cNvPr id="9" name="AutoShape 9"/>
          <p:cNvSpPr/>
          <p:nvPr/>
        </p:nvSpPr>
        <p:spPr>
          <a:xfrm>
            <a:off x="7380459" y="2170718"/>
            <a:ext cx="6181157" cy="0"/>
          </a:xfrm>
          <a:prstGeom prst="line">
            <a:avLst/>
          </a:prstGeom>
          <a:ln w="28575" cap="rnd">
            <a:solidFill>
              <a:srgbClr val="ECDAD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>
            <a:hlinkClick r:id="rId2" action="ppaction://hlinksldjump"/>
          </p:cNvPr>
          <p:cNvSpPr/>
          <p:nvPr/>
        </p:nvSpPr>
        <p:spPr>
          <a:xfrm>
            <a:off x="16508205" y="1309425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19636" y="5829502"/>
            <a:ext cx="9547472" cy="36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499">
                <a:solidFill>
                  <a:srgbClr val="3D3D3D"/>
                </a:solidFill>
                <a:latin typeface="Montserrat Bold"/>
              </a:rPr>
              <a:t>Estudios Sociales y Políticos: </a:t>
            </a:r>
            <a:r>
              <a:rPr lang="en-US" sz="2499">
                <a:solidFill>
                  <a:srgbClr val="3D3D3D"/>
                </a:solidFill>
                <a:latin typeface="Montserrat"/>
              </a:rPr>
              <a:t>Dra. Kathya Araujo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19636" y="8054449"/>
            <a:ext cx="8793730" cy="36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499">
                <a:solidFill>
                  <a:srgbClr val="3D3D3D"/>
                </a:solidFill>
                <a:latin typeface="Montserrat Bold"/>
              </a:rPr>
              <a:t>Pensamiento y Cultura: </a:t>
            </a:r>
            <a:r>
              <a:rPr lang="en-US" sz="2499">
                <a:solidFill>
                  <a:srgbClr val="3D3D3D"/>
                </a:solidFill>
                <a:latin typeface="Montserrat"/>
              </a:rPr>
              <a:t>Dr. José Santos</a:t>
            </a:r>
          </a:p>
        </p:txBody>
      </p:sp>
      <p:sp>
        <p:nvSpPr>
          <p:cNvPr id="13" name="Freeform 13">
            <a:hlinkClick r:id="rId5" action="ppaction://hlinksldjump"/>
          </p:cNvPr>
          <p:cNvSpPr/>
          <p:nvPr/>
        </p:nvSpPr>
        <p:spPr>
          <a:xfrm>
            <a:off x="16508205" y="4597108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hlinkClick r:id="rId6" action="ppaction://hlinksldjump"/>
          </p:cNvPr>
          <p:cNvSpPr/>
          <p:nvPr/>
        </p:nvSpPr>
        <p:spPr>
          <a:xfrm>
            <a:off x="16508205" y="5936395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hlinkClick r:id="rId7" action="ppaction://hlinksldjump"/>
          </p:cNvPr>
          <p:cNvSpPr/>
          <p:nvPr/>
        </p:nvSpPr>
        <p:spPr>
          <a:xfrm>
            <a:off x="16508205" y="8161342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2"/>
                </a:lnTo>
                <a:lnTo>
                  <a:pt x="0" y="610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hlinkClick r:id="rId8" action="ppaction://hlinksldjump"/>
          </p:cNvPr>
          <p:cNvSpPr/>
          <p:nvPr/>
        </p:nvSpPr>
        <p:spPr>
          <a:xfrm>
            <a:off x="13812811" y="9114552"/>
            <a:ext cx="2638161" cy="791448"/>
          </a:xfrm>
          <a:custGeom>
            <a:avLst/>
            <a:gdLst/>
            <a:ahLst/>
            <a:cxnLst/>
            <a:rect l="l" t="t" r="r" b="b"/>
            <a:pathLst>
              <a:path w="2638161" h="791448">
                <a:moveTo>
                  <a:pt x="0" y="0"/>
                </a:moveTo>
                <a:lnTo>
                  <a:pt x="2638161" y="0"/>
                </a:lnTo>
                <a:lnTo>
                  <a:pt x="2638161" y="791448"/>
                </a:lnTo>
                <a:lnTo>
                  <a:pt x="0" y="7914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26197" y="4650821"/>
            <a:ext cx="6080091" cy="212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 spc="175">
                <a:solidFill>
                  <a:srgbClr val="3D3D3D"/>
                </a:solidFill>
                <a:latin typeface="Montserrat Semi-Bold"/>
              </a:rPr>
              <a:t>SEMINARIOS DE ESPECIALIDAD</a:t>
            </a:r>
          </a:p>
          <a:p>
            <a:pPr>
              <a:lnSpc>
                <a:spcPts val="3850"/>
              </a:lnSpc>
            </a:pPr>
            <a:endParaRPr lang="en-US" sz="3500" spc="175">
              <a:solidFill>
                <a:srgbClr val="3D3D3D"/>
              </a:solidFill>
              <a:latin typeface="Montserrat Semi-Bold"/>
            </a:endParaRPr>
          </a:p>
          <a:p>
            <a:pPr>
              <a:lnSpc>
                <a:spcPts val="2750"/>
              </a:lnSpc>
            </a:pPr>
            <a:r>
              <a:rPr lang="en-US" sz="2500" spc="125">
                <a:solidFill>
                  <a:srgbClr val="3D3D3D"/>
                </a:solidFill>
                <a:latin typeface="Montserrat Semi-Bold"/>
              </a:rPr>
              <a:t>(ASIGNATURA OBLIGATORIA)</a:t>
            </a:r>
          </a:p>
          <a:p>
            <a:pPr>
              <a:lnSpc>
                <a:spcPts val="2750"/>
              </a:lnSpc>
            </a:pPr>
            <a:endParaRPr lang="en-US" sz="2500" spc="125">
              <a:solidFill>
                <a:srgbClr val="3D3D3D"/>
              </a:solidFill>
              <a:latin typeface="Montserrat Semi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19636" y="4713573"/>
            <a:ext cx="7365766" cy="36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499">
                <a:solidFill>
                  <a:srgbClr val="3D3D3D"/>
                </a:solidFill>
                <a:latin typeface="Montserrat Bold"/>
              </a:rPr>
              <a:t>Estudios Internacionales: </a:t>
            </a:r>
            <a:r>
              <a:rPr lang="en-US" sz="2499">
                <a:solidFill>
                  <a:srgbClr val="3D3D3D"/>
                </a:solidFill>
                <a:latin typeface="Montserrat"/>
              </a:rPr>
              <a:t>Dr. Cristian Garay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19636" y="6940142"/>
            <a:ext cx="5541980" cy="36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499">
                <a:solidFill>
                  <a:srgbClr val="3D3D3D"/>
                </a:solidFill>
                <a:latin typeface="Montserrat"/>
              </a:rPr>
              <a:t>Historia: No hay ingreso este 2024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80459" y="4679395"/>
            <a:ext cx="63825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ECDAD3"/>
                </a:solidFill>
                <a:latin typeface="Montserrat Semi-Bold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80459" y="5795324"/>
            <a:ext cx="63825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ECDAD3"/>
                </a:solidFill>
                <a:latin typeface="Montserrat Semi-Bold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80459" y="6905964"/>
            <a:ext cx="63825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ECDAD3"/>
                </a:solidFill>
                <a:latin typeface="Montserrat Semi-Bold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80459" y="8020271"/>
            <a:ext cx="63825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ECDAD3"/>
                </a:solidFill>
                <a:latin typeface="Montserrat Semi-Bold"/>
              </a:rPr>
              <a:t>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6197" y="1376462"/>
            <a:ext cx="6080091" cy="164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 spc="175">
                <a:solidFill>
                  <a:srgbClr val="3D3D3D"/>
                </a:solidFill>
                <a:latin typeface="Montserrat Semi-Bold"/>
              </a:rPr>
              <a:t>EPISTEMOLOGÍA</a:t>
            </a:r>
          </a:p>
          <a:p>
            <a:pPr>
              <a:lnSpc>
                <a:spcPts val="3850"/>
              </a:lnSpc>
            </a:pPr>
            <a:endParaRPr lang="en-US" sz="3500" spc="175">
              <a:solidFill>
                <a:srgbClr val="3D3D3D"/>
              </a:solidFill>
              <a:latin typeface="Montserrat Semi-Bold"/>
            </a:endParaRPr>
          </a:p>
          <a:p>
            <a:pPr>
              <a:lnSpc>
                <a:spcPts val="2750"/>
              </a:lnSpc>
            </a:pPr>
            <a:r>
              <a:rPr lang="en-US" sz="2500" spc="125">
                <a:solidFill>
                  <a:srgbClr val="3D3D3D"/>
                </a:solidFill>
                <a:latin typeface="Montserrat Semi-Bold"/>
              </a:rPr>
              <a:t>(ASIGNATURA OBLIGATORIA)</a:t>
            </a:r>
          </a:p>
          <a:p>
            <a:pPr>
              <a:lnSpc>
                <a:spcPts val="2750"/>
              </a:lnSpc>
            </a:pPr>
            <a:endParaRPr lang="en-US" sz="2500" spc="125">
              <a:solidFill>
                <a:srgbClr val="3D3D3D"/>
              </a:solidFill>
              <a:latin typeface="Montserrat Semi-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380459" y="1405037"/>
            <a:ext cx="63825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ECDAD3"/>
                </a:solidFill>
                <a:latin typeface="Montserrat Semi-Bold"/>
              </a:rPr>
              <a:t>1</a:t>
            </a:r>
          </a:p>
        </p:txBody>
      </p:sp>
      <p:sp>
        <p:nvSpPr>
          <p:cNvPr id="28" name="Freeform 28">
            <a:hlinkClick r:id="rId11" action="ppaction://hlinksldjump"/>
          </p:cNvPr>
          <p:cNvSpPr/>
          <p:nvPr/>
        </p:nvSpPr>
        <p:spPr>
          <a:xfrm>
            <a:off x="484161" y="8965736"/>
            <a:ext cx="1089079" cy="1089079"/>
          </a:xfrm>
          <a:custGeom>
            <a:avLst/>
            <a:gdLst/>
            <a:ahLst/>
            <a:cxnLst/>
            <a:rect l="l" t="t" r="r" b="b"/>
            <a:pathLst>
              <a:path w="1089079" h="1089079">
                <a:moveTo>
                  <a:pt x="0" y="0"/>
                </a:moveTo>
                <a:lnTo>
                  <a:pt x="1089078" y="0"/>
                </a:lnTo>
                <a:lnTo>
                  <a:pt x="1089078" y="1089079"/>
                </a:lnTo>
                <a:lnTo>
                  <a:pt x="0" y="10890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434891"/>
            <a:ext cx="10846469" cy="6823409"/>
            <a:chOff x="0" y="0"/>
            <a:chExt cx="3669052" cy="2308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9052" cy="2308166"/>
            </a:xfrm>
            <a:custGeom>
              <a:avLst/>
              <a:gdLst/>
              <a:ahLst/>
              <a:cxnLst/>
              <a:rect l="l" t="t" r="r" b="b"/>
              <a:pathLst>
                <a:path w="3669052" h="2308166">
                  <a:moveTo>
                    <a:pt x="0" y="0"/>
                  </a:moveTo>
                  <a:lnTo>
                    <a:pt x="3669052" y="0"/>
                  </a:lnTo>
                  <a:lnTo>
                    <a:pt x="3669052" y="2308166"/>
                  </a:lnTo>
                  <a:lnTo>
                    <a:pt x="0" y="2308166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60331" y="1028700"/>
            <a:ext cx="9898969" cy="6226472"/>
            <a:chOff x="0" y="0"/>
            <a:chExt cx="13198625" cy="830196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2883" b="2883"/>
            <a:stretch>
              <a:fillRect/>
            </a:stretch>
          </p:blipFill>
          <p:spPr>
            <a:xfrm>
              <a:off x="0" y="0"/>
              <a:ext cx="13198625" cy="830196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44422" y="3565659"/>
            <a:ext cx="7881054" cy="799520"/>
            <a:chOff x="0" y="0"/>
            <a:chExt cx="10508072" cy="106602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508072" cy="1066027"/>
              <a:chOff x="0" y="0"/>
              <a:chExt cx="2665937" cy="27045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665937" cy="270455"/>
              </a:xfrm>
              <a:custGeom>
                <a:avLst/>
                <a:gdLst/>
                <a:ahLst/>
                <a:cxnLst/>
                <a:rect l="l" t="t" r="r" b="b"/>
                <a:pathLst>
                  <a:path w="2665937" h="270455">
                    <a:moveTo>
                      <a:pt x="0" y="0"/>
                    </a:moveTo>
                    <a:lnTo>
                      <a:pt x="2665937" y="0"/>
                    </a:lnTo>
                    <a:lnTo>
                      <a:pt x="2665937" y="270455"/>
                    </a:lnTo>
                    <a:lnTo>
                      <a:pt x="0" y="2704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375727" y="223420"/>
              <a:ext cx="9781775" cy="673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850"/>
                </a:lnSpc>
              </a:pPr>
              <a:r>
                <a:rPr lang="en-US" sz="3500" spc="175">
                  <a:solidFill>
                    <a:srgbClr val="3D3D3D"/>
                  </a:solidFill>
                  <a:latin typeface="Montserrat Semi-Bold"/>
                </a:rPr>
                <a:t>CURSOS DE ESPECIALIDAD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102516" y="7484762"/>
            <a:ext cx="7156784" cy="15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3D3D3D"/>
                </a:solidFill>
                <a:latin typeface="Montserrat"/>
              </a:rPr>
              <a:t>Estos cursos están orientados a desarrollar conocimientos de temas específicos en la una de las líneas de investigación (especialidades) que pueden ser comunes a más de una especialidad.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4422" y="5599847"/>
            <a:ext cx="5505636" cy="264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3D3D3D"/>
                </a:solidFill>
                <a:latin typeface="Montserrat"/>
              </a:rPr>
              <a:t>Por recomendación del proceso de autoevaluación, en la invitación a dictar cursos enviada se recomendó agregar más bibliografía de mujeres (en la medida de lo posible) e invitar a profesores invitados a dictar alguna sesión del curso.</a:t>
            </a:r>
          </a:p>
        </p:txBody>
      </p:sp>
      <p:sp>
        <p:nvSpPr>
          <p:cNvPr id="13" name="Freeform 13">
            <a:hlinkClick r:id="rId3" action="ppaction://hlinksldjump"/>
          </p:cNvPr>
          <p:cNvSpPr/>
          <p:nvPr/>
        </p:nvSpPr>
        <p:spPr>
          <a:xfrm>
            <a:off x="13812811" y="9114552"/>
            <a:ext cx="2638161" cy="791448"/>
          </a:xfrm>
          <a:custGeom>
            <a:avLst/>
            <a:gdLst/>
            <a:ahLst/>
            <a:cxnLst/>
            <a:rect l="l" t="t" r="r" b="b"/>
            <a:pathLst>
              <a:path w="2638161" h="791448">
                <a:moveTo>
                  <a:pt x="0" y="0"/>
                </a:moveTo>
                <a:lnTo>
                  <a:pt x="2638161" y="0"/>
                </a:lnTo>
                <a:lnTo>
                  <a:pt x="2638161" y="791448"/>
                </a:lnTo>
                <a:lnTo>
                  <a:pt x="0" y="791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hlinkClick r:id="rId6" action="ppaction://hlinksldjump"/>
          </p:cNvPr>
          <p:cNvSpPr/>
          <p:nvPr/>
        </p:nvSpPr>
        <p:spPr>
          <a:xfrm>
            <a:off x="171978" y="8965736"/>
            <a:ext cx="1089079" cy="1089079"/>
          </a:xfrm>
          <a:custGeom>
            <a:avLst/>
            <a:gdLst/>
            <a:ahLst/>
            <a:cxnLst/>
            <a:rect l="l" t="t" r="r" b="b"/>
            <a:pathLst>
              <a:path w="1089079" h="1089079">
                <a:moveTo>
                  <a:pt x="0" y="0"/>
                </a:moveTo>
                <a:lnTo>
                  <a:pt x="1089079" y="0"/>
                </a:lnTo>
                <a:lnTo>
                  <a:pt x="1089079" y="1089079"/>
                </a:lnTo>
                <a:lnTo>
                  <a:pt x="0" y="10890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775" y="-109518"/>
            <a:ext cx="7333430" cy="10523299"/>
            <a:chOff x="0" y="0"/>
            <a:chExt cx="2480691" cy="3559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0691" cy="3559733"/>
            </a:xfrm>
            <a:custGeom>
              <a:avLst/>
              <a:gdLst/>
              <a:ahLst/>
              <a:cxnLst/>
              <a:rect l="l" t="t" r="r" b="b"/>
              <a:pathLst>
                <a:path w="2480691" h="3559733">
                  <a:moveTo>
                    <a:pt x="0" y="0"/>
                  </a:moveTo>
                  <a:lnTo>
                    <a:pt x="2480691" y="0"/>
                  </a:lnTo>
                  <a:lnTo>
                    <a:pt x="2480691" y="3559733"/>
                  </a:lnTo>
                  <a:lnTo>
                    <a:pt x="0" y="3559733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4" name="Group 4"/>
          <p:cNvGrpSpPr/>
          <p:nvPr/>
        </p:nvGrpSpPr>
        <p:grpSpPr>
          <a:xfrm rot="-8100000">
            <a:off x="8094879" y="1122688"/>
            <a:ext cx="453304" cy="452578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8094879" y="4954690"/>
            <a:ext cx="453304" cy="45257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8" name="Group 8"/>
          <p:cNvGrpSpPr/>
          <p:nvPr/>
        </p:nvGrpSpPr>
        <p:grpSpPr>
          <a:xfrm rot="-8100000">
            <a:off x="8094879" y="7436081"/>
            <a:ext cx="453304" cy="452578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09650" y="1196933"/>
            <a:ext cx="5421831" cy="97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 spc="175">
                <a:solidFill>
                  <a:srgbClr val="3D3D3D"/>
                </a:solidFill>
                <a:latin typeface="Montserrat Semi-Bold"/>
              </a:rPr>
              <a:t>ESTUDIOS INTERNACIONALES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143872" y="1168358"/>
            <a:ext cx="8288726" cy="1258800"/>
            <a:chOff x="0" y="0"/>
            <a:chExt cx="11051634" cy="167840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8575"/>
              <a:ext cx="11051634" cy="461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AMÉRICA LATINA Y LA GUERRA FRÍA GLOBAL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76277"/>
              <a:ext cx="11051634" cy="1102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Dr. Alessandro Santoni</a:t>
              </a:r>
            </a:p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Dr. César Ross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3872" y="5008310"/>
            <a:ext cx="8288726" cy="1608424"/>
            <a:chOff x="0" y="0"/>
            <a:chExt cx="11051634" cy="2144565"/>
          </a:xfrm>
        </p:grpSpPr>
        <p:sp>
          <p:nvSpPr>
            <p:cNvPr id="16" name="TextBox 16"/>
            <p:cNvSpPr txBox="1"/>
            <p:nvPr/>
          </p:nvSpPr>
          <p:spPr>
            <a:xfrm>
              <a:off x="0" y="28575"/>
              <a:ext cx="11051634" cy="92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ESCUELAS Y DEBATES HISTORIOGRÁFICOS CONTEMPORÁNEOS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42442"/>
              <a:ext cx="11051634" cy="1102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Dr. Claudio Pérez</a:t>
              </a:r>
            </a:p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Dr. Hernán Venegas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43872" y="7471870"/>
            <a:ext cx="8115428" cy="1608424"/>
            <a:chOff x="0" y="0"/>
            <a:chExt cx="10820571" cy="214456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28575"/>
              <a:ext cx="10820571" cy="92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MÉTODOS Y TÉCNICAS DE INVESTIGACIÓN HISTÓRICA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042442"/>
              <a:ext cx="10820571" cy="1102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Dra. Mariana Labarca</a:t>
              </a:r>
            </a:p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Dra. Cristina Moyano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12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5036885"/>
            <a:ext cx="5421831" cy="49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 spc="175">
                <a:solidFill>
                  <a:srgbClr val="3D3D3D"/>
                </a:solidFill>
                <a:latin typeface="Montserrat Semi-Bold"/>
              </a:rPr>
              <a:t>HISTORIA</a:t>
            </a:r>
          </a:p>
        </p:txBody>
      </p:sp>
      <p:sp>
        <p:nvSpPr>
          <p:cNvPr id="23" name="AutoShape 23"/>
          <p:cNvSpPr/>
          <p:nvPr/>
        </p:nvSpPr>
        <p:spPr>
          <a:xfrm>
            <a:off x="9143872" y="3866187"/>
            <a:ext cx="6492240" cy="0"/>
          </a:xfrm>
          <a:prstGeom prst="line">
            <a:avLst/>
          </a:prstGeom>
          <a:ln w="38100" cap="flat">
            <a:solidFill>
              <a:srgbClr val="ECDAD3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5" name="Freeform 25">
            <a:hlinkClick r:id="rId2" action="ppaction://hlinksldjump"/>
          </p:cNvPr>
          <p:cNvSpPr/>
          <p:nvPr/>
        </p:nvSpPr>
        <p:spPr>
          <a:xfrm>
            <a:off x="13812811" y="9114552"/>
            <a:ext cx="2638161" cy="791448"/>
          </a:xfrm>
          <a:custGeom>
            <a:avLst/>
            <a:gdLst/>
            <a:ahLst/>
            <a:cxnLst/>
            <a:rect l="l" t="t" r="r" b="b"/>
            <a:pathLst>
              <a:path w="2638161" h="791448">
                <a:moveTo>
                  <a:pt x="0" y="0"/>
                </a:moveTo>
                <a:lnTo>
                  <a:pt x="2638161" y="0"/>
                </a:lnTo>
                <a:lnTo>
                  <a:pt x="2638161" y="791448"/>
                </a:lnTo>
                <a:lnTo>
                  <a:pt x="0" y="791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hlinkClick r:id="rId5" action="ppaction://hlinksldjump"/>
          </p:cNvPr>
          <p:cNvSpPr/>
          <p:nvPr/>
        </p:nvSpPr>
        <p:spPr>
          <a:xfrm>
            <a:off x="16648977" y="1797758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2"/>
                </a:lnTo>
                <a:lnTo>
                  <a:pt x="0" y="610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hlinkClick r:id="rId8" action="ppaction://hlinksldjump"/>
          </p:cNvPr>
          <p:cNvSpPr/>
          <p:nvPr/>
        </p:nvSpPr>
        <p:spPr>
          <a:xfrm>
            <a:off x="16648977" y="5534613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hlinkClick r:id="rId9" action="ppaction://hlinksldjump"/>
          </p:cNvPr>
          <p:cNvSpPr/>
          <p:nvPr/>
        </p:nvSpPr>
        <p:spPr>
          <a:xfrm>
            <a:off x="16648977" y="8024373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>
            <a:hlinkClick r:id="rId10" action="ppaction://hlinksldjump"/>
          </p:cNvPr>
          <p:cNvSpPr/>
          <p:nvPr/>
        </p:nvSpPr>
        <p:spPr>
          <a:xfrm>
            <a:off x="171978" y="8965736"/>
            <a:ext cx="1089079" cy="1089079"/>
          </a:xfrm>
          <a:custGeom>
            <a:avLst/>
            <a:gdLst/>
            <a:ahLst/>
            <a:cxnLst/>
            <a:rect l="l" t="t" r="r" b="b"/>
            <a:pathLst>
              <a:path w="1089079" h="1089079">
                <a:moveTo>
                  <a:pt x="0" y="0"/>
                </a:moveTo>
                <a:lnTo>
                  <a:pt x="1089079" y="0"/>
                </a:lnTo>
                <a:lnTo>
                  <a:pt x="1089079" y="1089079"/>
                </a:lnTo>
                <a:lnTo>
                  <a:pt x="0" y="10890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775" y="-109518"/>
            <a:ext cx="7333430" cy="10523299"/>
            <a:chOff x="0" y="0"/>
            <a:chExt cx="2480691" cy="3559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0691" cy="3559733"/>
            </a:xfrm>
            <a:custGeom>
              <a:avLst/>
              <a:gdLst/>
              <a:ahLst/>
              <a:cxnLst/>
              <a:rect l="l" t="t" r="r" b="b"/>
              <a:pathLst>
                <a:path w="2480691" h="3559733">
                  <a:moveTo>
                    <a:pt x="0" y="0"/>
                  </a:moveTo>
                  <a:lnTo>
                    <a:pt x="2480691" y="0"/>
                  </a:lnTo>
                  <a:lnTo>
                    <a:pt x="2480691" y="3559733"/>
                  </a:lnTo>
                  <a:lnTo>
                    <a:pt x="0" y="3559733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4" name="Group 4"/>
          <p:cNvGrpSpPr/>
          <p:nvPr/>
        </p:nvGrpSpPr>
        <p:grpSpPr>
          <a:xfrm rot="-8100000">
            <a:off x="8229389" y="1427745"/>
            <a:ext cx="453304" cy="452578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8229389" y="3438180"/>
            <a:ext cx="453304" cy="45257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278382" y="1481366"/>
            <a:ext cx="8288726" cy="1171394"/>
            <a:chOff x="0" y="0"/>
            <a:chExt cx="11051634" cy="156185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8575"/>
              <a:ext cx="11051634" cy="92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TEORÍA FEMINISTA: INDIVIDUO, SUJETO, PERSONALIDAD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42442"/>
              <a:ext cx="11051634" cy="519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Dra. Kathya Araujo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78382" y="3473969"/>
            <a:ext cx="8115428" cy="1514294"/>
            <a:chOff x="0" y="0"/>
            <a:chExt cx="10820571" cy="201905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8575"/>
              <a:ext cx="10820571" cy="1385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MUJER Y PODER: DEMOCRACIA Y REPRESENTACIÓN DE LAS MUJERES EN LAS AMÉRICAS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99642"/>
              <a:ext cx="10820571" cy="519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Dra. Pamela Figueroa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12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362332"/>
            <a:ext cx="5421831" cy="146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 spc="175">
                <a:solidFill>
                  <a:srgbClr val="3D3D3D"/>
                </a:solidFill>
                <a:latin typeface="Montserrat Semi-Bold"/>
              </a:rPr>
              <a:t>ESTUDIOS ESTUDIOS SOCIALES Y POLÍTICOS</a:t>
            </a:r>
          </a:p>
        </p:txBody>
      </p:sp>
      <p:grpSp>
        <p:nvGrpSpPr>
          <p:cNvPr id="17" name="Group 17"/>
          <p:cNvGrpSpPr/>
          <p:nvPr/>
        </p:nvGrpSpPr>
        <p:grpSpPr>
          <a:xfrm rot="-8100000">
            <a:off x="8229389" y="5766932"/>
            <a:ext cx="453304" cy="452578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9278382" y="5802721"/>
            <a:ext cx="8115428" cy="828494"/>
            <a:chOff x="0" y="0"/>
            <a:chExt cx="10820571" cy="110465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28575"/>
              <a:ext cx="10820571" cy="470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ANÁLISIS DE POLÍTICA PÚBLICA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85242"/>
              <a:ext cx="10820571" cy="519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Dr. Mauricio Olavarría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 rot="-8100000">
            <a:off x="8229389" y="7423330"/>
            <a:ext cx="453304" cy="452578"/>
            <a:chOff x="0" y="0"/>
            <a:chExt cx="6350000" cy="63398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9278382" y="7459119"/>
            <a:ext cx="8115428" cy="1514294"/>
            <a:chOff x="0" y="0"/>
            <a:chExt cx="10820571" cy="2019059"/>
          </a:xfrm>
        </p:grpSpPr>
        <p:sp>
          <p:nvSpPr>
            <p:cNvPr id="25" name="TextBox 25"/>
            <p:cNvSpPr txBox="1"/>
            <p:nvPr/>
          </p:nvSpPr>
          <p:spPr>
            <a:xfrm>
              <a:off x="0" y="28575"/>
              <a:ext cx="10820571" cy="1385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ATLAS DE LA DIVERSIDAD RELIGIOSA Y CULTURAL DE AMÉRICA LATINA. UN ENFOQUE DECOLONIAL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499642"/>
              <a:ext cx="10820571" cy="519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Dr. Cristian Parker</a:t>
              </a:r>
            </a:p>
          </p:txBody>
        </p:sp>
      </p:grpSp>
      <p:sp>
        <p:nvSpPr>
          <p:cNvPr id="27" name="Freeform 27">
            <a:hlinkClick r:id="rId2" action="ppaction://hlinksldjump"/>
          </p:cNvPr>
          <p:cNvSpPr/>
          <p:nvPr/>
        </p:nvSpPr>
        <p:spPr>
          <a:xfrm>
            <a:off x="13812811" y="9114552"/>
            <a:ext cx="2638161" cy="791448"/>
          </a:xfrm>
          <a:custGeom>
            <a:avLst/>
            <a:gdLst/>
            <a:ahLst/>
            <a:cxnLst/>
            <a:rect l="l" t="t" r="r" b="b"/>
            <a:pathLst>
              <a:path w="2638161" h="791448">
                <a:moveTo>
                  <a:pt x="0" y="0"/>
                </a:moveTo>
                <a:lnTo>
                  <a:pt x="2638161" y="0"/>
                </a:lnTo>
                <a:lnTo>
                  <a:pt x="2638161" y="791448"/>
                </a:lnTo>
                <a:lnTo>
                  <a:pt x="0" y="791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hlinkClick r:id="rId5" action="ppaction://hlinksldjump"/>
          </p:cNvPr>
          <p:cNvSpPr/>
          <p:nvPr/>
        </p:nvSpPr>
        <p:spPr>
          <a:xfrm>
            <a:off x="171978" y="8965736"/>
            <a:ext cx="1089079" cy="1089079"/>
          </a:xfrm>
          <a:custGeom>
            <a:avLst/>
            <a:gdLst/>
            <a:ahLst/>
            <a:cxnLst/>
            <a:rect l="l" t="t" r="r" b="b"/>
            <a:pathLst>
              <a:path w="1089079" h="1089079">
                <a:moveTo>
                  <a:pt x="0" y="0"/>
                </a:moveTo>
                <a:lnTo>
                  <a:pt x="1089079" y="0"/>
                </a:lnTo>
                <a:lnTo>
                  <a:pt x="1089079" y="1089079"/>
                </a:lnTo>
                <a:lnTo>
                  <a:pt x="0" y="10890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>
            <a:hlinkClick r:id="rId8" action="ppaction://hlinksldjump"/>
          </p:cNvPr>
          <p:cNvSpPr/>
          <p:nvPr/>
        </p:nvSpPr>
        <p:spPr>
          <a:xfrm>
            <a:off x="16648977" y="1314707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>
            <a:hlinkClick r:id="rId11" action="ppaction://hlinksldjump"/>
          </p:cNvPr>
          <p:cNvSpPr/>
          <p:nvPr/>
        </p:nvSpPr>
        <p:spPr>
          <a:xfrm>
            <a:off x="16648977" y="4231117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2"/>
                </a:lnTo>
                <a:lnTo>
                  <a:pt x="0" y="610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>
            <a:hlinkClick r:id="rId12" action="ppaction://hlinksldjump"/>
          </p:cNvPr>
          <p:cNvSpPr/>
          <p:nvPr/>
        </p:nvSpPr>
        <p:spPr>
          <a:xfrm>
            <a:off x="16648977" y="5731214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2"/>
                </a:lnTo>
                <a:lnTo>
                  <a:pt x="0" y="610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>
            <a:hlinkClick r:id="rId13" action="ppaction://hlinksldjump"/>
          </p:cNvPr>
          <p:cNvSpPr/>
          <p:nvPr/>
        </p:nvSpPr>
        <p:spPr>
          <a:xfrm>
            <a:off x="16648977" y="7359574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775" y="-109518"/>
            <a:ext cx="7333430" cy="10523299"/>
            <a:chOff x="0" y="0"/>
            <a:chExt cx="2480691" cy="3559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0691" cy="3559733"/>
            </a:xfrm>
            <a:custGeom>
              <a:avLst/>
              <a:gdLst/>
              <a:ahLst/>
              <a:cxnLst/>
              <a:rect l="l" t="t" r="r" b="b"/>
              <a:pathLst>
                <a:path w="2480691" h="3559733">
                  <a:moveTo>
                    <a:pt x="0" y="0"/>
                  </a:moveTo>
                  <a:lnTo>
                    <a:pt x="2480691" y="0"/>
                  </a:lnTo>
                  <a:lnTo>
                    <a:pt x="2480691" y="3559733"/>
                  </a:lnTo>
                  <a:lnTo>
                    <a:pt x="0" y="3559733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4" name="Group 4"/>
          <p:cNvGrpSpPr/>
          <p:nvPr/>
        </p:nvGrpSpPr>
        <p:grpSpPr>
          <a:xfrm rot="-8100000">
            <a:off x="8229389" y="923027"/>
            <a:ext cx="453304" cy="452578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8229389" y="2967651"/>
            <a:ext cx="453304" cy="45257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8" name="Group 8"/>
          <p:cNvGrpSpPr/>
          <p:nvPr/>
        </p:nvGrpSpPr>
        <p:grpSpPr>
          <a:xfrm rot="-8100000">
            <a:off x="8229389" y="4347824"/>
            <a:ext cx="453304" cy="452578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8100000">
            <a:off x="8229389" y="6064174"/>
            <a:ext cx="453304" cy="452578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8100000">
            <a:off x="8229389" y="8116701"/>
            <a:ext cx="453304" cy="452578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14" name="Freeform 14">
            <a:hlinkClick r:id="rId2" action="ppaction://hlinksldjump"/>
          </p:cNvPr>
          <p:cNvSpPr/>
          <p:nvPr/>
        </p:nvSpPr>
        <p:spPr>
          <a:xfrm>
            <a:off x="272596" y="9016656"/>
            <a:ext cx="1089079" cy="1089079"/>
          </a:xfrm>
          <a:custGeom>
            <a:avLst/>
            <a:gdLst/>
            <a:ahLst/>
            <a:cxnLst/>
            <a:rect l="l" t="t" r="r" b="b"/>
            <a:pathLst>
              <a:path w="1089079" h="1089079">
                <a:moveTo>
                  <a:pt x="0" y="0"/>
                </a:moveTo>
                <a:lnTo>
                  <a:pt x="1089079" y="0"/>
                </a:lnTo>
                <a:lnTo>
                  <a:pt x="1089079" y="1089079"/>
                </a:lnTo>
                <a:lnTo>
                  <a:pt x="0" y="1089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278382" y="976648"/>
            <a:ext cx="8288726" cy="1608424"/>
            <a:chOff x="0" y="0"/>
            <a:chExt cx="11051634" cy="214456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28575"/>
              <a:ext cx="11051634" cy="92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COSMOPOLÍTICAS AMERINDIAS Y ANTROPOCENO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042442"/>
              <a:ext cx="11051634" cy="1102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Dra. Valentina Bulo</a:t>
              </a:r>
            </a:p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Dra. Gloria Baigorrotegui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278382" y="3003440"/>
            <a:ext cx="8115428" cy="828494"/>
            <a:chOff x="0" y="0"/>
            <a:chExt cx="10820571" cy="110465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28575"/>
              <a:ext cx="10820571" cy="470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DISCO: MÚSICA, ESTÉTICA Y CULTURA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85242"/>
              <a:ext cx="10820571" cy="519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Dr. Felipe Cussen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12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362332"/>
            <a:ext cx="5421831" cy="97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 spc="175">
                <a:solidFill>
                  <a:srgbClr val="3D3D3D"/>
                </a:solidFill>
                <a:latin typeface="Montserrat Semi-Bold"/>
              </a:rPr>
              <a:t>PENSAMIENTO Y CULTURA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278382" y="4383613"/>
            <a:ext cx="8115428" cy="1171394"/>
            <a:chOff x="0" y="0"/>
            <a:chExt cx="10820571" cy="1561859"/>
          </a:xfrm>
        </p:grpSpPr>
        <p:sp>
          <p:nvSpPr>
            <p:cNvPr id="25" name="TextBox 25"/>
            <p:cNvSpPr txBox="1"/>
            <p:nvPr/>
          </p:nvSpPr>
          <p:spPr>
            <a:xfrm>
              <a:off x="0" y="28575"/>
              <a:ext cx="10820571" cy="92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ESTUDIOS CRÍTICOS (FEMINISTAS) DEL DISCURSO EN LAS AMÉRICAS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042442"/>
              <a:ext cx="10820571" cy="519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Dr. Miguel Ángel Farías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278382" y="6099963"/>
            <a:ext cx="8115428" cy="1514294"/>
            <a:chOff x="0" y="0"/>
            <a:chExt cx="10820571" cy="2019059"/>
          </a:xfrm>
        </p:grpSpPr>
        <p:sp>
          <p:nvSpPr>
            <p:cNvPr id="28" name="TextBox 28"/>
            <p:cNvSpPr txBox="1"/>
            <p:nvPr/>
          </p:nvSpPr>
          <p:spPr>
            <a:xfrm>
              <a:off x="0" y="28575"/>
              <a:ext cx="10820571" cy="1385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REPRESENTACIONES DEL PORVENIR. CUANDO EL LENGUAJE MUNDO NO ALCANZA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499642"/>
              <a:ext cx="10820571" cy="519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Dra. Cynthia Shuffer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278382" y="8152490"/>
            <a:ext cx="8115428" cy="828494"/>
            <a:chOff x="0" y="0"/>
            <a:chExt cx="10820571" cy="1104659"/>
          </a:xfrm>
        </p:grpSpPr>
        <p:sp>
          <p:nvSpPr>
            <p:cNvPr id="31" name="TextBox 31"/>
            <p:cNvSpPr txBox="1"/>
            <p:nvPr/>
          </p:nvSpPr>
          <p:spPr>
            <a:xfrm>
              <a:off x="0" y="28575"/>
              <a:ext cx="10820571" cy="470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9"/>
                </a:lnSpc>
              </a:pPr>
              <a:r>
                <a:rPr lang="en-US" sz="2499" spc="124">
                  <a:solidFill>
                    <a:srgbClr val="3D3D3D"/>
                  </a:solidFill>
                  <a:latin typeface="Montserrat Semi-Bold"/>
                </a:rPr>
                <a:t>ESPACIOS OTROS: IMAGINAR LA CRISIS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585242"/>
              <a:ext cx="10820571" cy="519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0"/>
                </a:lnSpc>
              </a:pPr>
              <a:r>
                <a:rPr lang="en-US" sz="2200">
                  <a:solidFill>
                    <a:srgbClr val="3D3D3D"/>
                  </a:solidFill>
                  <a:latin typeface="Montserrat"/>
                </a:rPr>
                <a:t>Dra. Sandra Navarrete</a:t>
              </a:r>
            </a:p>
          </p:txBody>
        </p:sp>
      </p:grpSp>
      <p:sp>
        <p:nvSpPr>
          <p:cNvPr id="33" name="Freeform 33">
            <a:hlinkClick r:id="rId5" action="ppaction://hlinksldjump"/>
          </p:cNvPr>
          <p:cNvSpPr/>
          <p:nvPr/>
        </p:nvSpPr>
        <p:spPr>
          <a:xfrm>
            <a:off x="16648977" y="900448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hlinkClick r:id="rId8" action="ppaction://hlinksldjump"/>
          </p:cNvPr>
          <p:cNvSpPr/>
          <p:nvPr/>
        </p:nvSpPr>
        <p:spPr>
          <a:xfrm>
            <a:off x="16648977" y="3003440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>
            <a:hlinkClick r:id="rId9" action="ppaction://hlinksldjump"/>
          </p:cNvPr>
          <p:cNvSpPr/>
          <p:nvPr/>
        </p:nvSpPr>
        <p:spPr>
          <a:xfrm>
            <a:off x="16648977" y="4383613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hlinkClick r:id="rId10" action="ppaction://hlinksldjump"/>
          </p:cNvPr>
          <p:cNvSpPr/>
          <p:nvPr/>
        </p:nvSpPr>
        <p:spPr>
          <a:xfrm>
            <a:off x="16648977" y="6099963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3"/>
                </a:lnTo>
                <a:lnTo>
                  <a:pt x="0" y="61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>
            <a:hlinkClick r:id="rId11" action="ppaction://hlinksldjump"/>
          </p:cNvPr>
          <p:cNvSpPr/>
          <p:nvPr/>
        </p:nvSpPr>
        <p:spPr>
          <a:xfrm>
            <a:off x="16648977" y="8052945"/>
            <a:ext cx="610323" cy="610323"/>
          </a:xfrm>
          <a:custGeom>
            <a:avLst/>
            <a:gdLst/>
            <a:ahLst/>
            <a:cxnLst/>
            <a:rect l="l" t="t" r="r" b="b"/>
            <a:pathLst>
              <a:path w="610323" h="610323">
                <a:moveTo>
                  <a:pt x="0" y="0"/>
                </a:moveTo>
                <a:lnTo>
                  <a:pt x="610323" y="0"/>
                </a:lnTo>
                <a:lnTo>
                  <a:pt x="610323" y="610322"/>
                </a:lnTo>
                <a:lnTo>
                  <a:pt x="0" y="610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8414" y="-128414"/>
            <a:ext cx="13362510" cy="10543827"/>
            <a:chOff x="0" y="0"/>
            <a:chExt cx="4520158" cy="3566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0158" cy="3566677"/>
            </a:xfrm>
            <a:custGeom>
              <a:avLst/>
              <a:gdLst/>
              <a:ahLst/>
              <a:cxnLst/>
              <a:rect l="l" t="t" r="r" b="b"/>
              <a:pathLst>
                <a:path w="4520158" h="3566677">
                  <a:moveTo>
                    <a:pt x="0" y="0"/>
                  </a:moveTo>
                  <a:lnTo>
                    <a:pt x="4520158" y="0"/>
                  </a:lnTo>
                  <a:lnTo>
                    <a:pt x="4520158" y="3566677"/>
                  </a:lnTo>
                  <a:lnTo>
                    <a:pt x="0" y="3566677"/>
                  </a:ln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234097" y="-128414"/>
            <a:ext cx="5182317" cy="10543827"/>
            <a:chOff x="0" y="0"/>
            <a:chExt cx="1753031" cy="35666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53031" cy="3566677"/>
            </a:xfrm>
            <a:custGeom>
              <a:avLst/>
              <a:gdLst/>
              <a:ahLst/>
              <a:cxnLst/>
              <a:rect l="l" t="t" r="r" b="b"/>
              <a:pathLst>
                <a:path w="1753031" h="3566677">
                  <a:moveTo>
                    <a:pt x="0" y="0"/>
                  </a:moveTo>
                  <a:lnTo>
                    <a:pt x="1753031" y="0"/>
                  </a:lnTo>
                  <a:lnTo>
                    <a:pt x="1753031" y="3566677"/>
                  </a:lnTo>
                  <a:lnTo>
                    <a:pt x="0" y="3566677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85750" y="287926"/>
            <a:ext cx="17716500" cy="9694274"/>
            <a:chOff x="0" y="0"/>
            <a:chExt cx="5992989" cy="32792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92989" cy="3279298"/>
            </a:xfrm>
            <a:custGeom>
              <a:avLst/>
              <a:gdLst/>
              <a:ahLst/>
              <a:cxnLst/>
              <a:rect l="l" t="t" r="r" b="b"/>
              <a:pathLst>
                <a:path w="5992989" h="3279298">
                  <a:moveTo>
                    <a:pt x="0" y="0"/>
                  </a:moveTo>
                  <a:lnTo>
                    <a:pt x="5992989" y="0"/>
                  </a:lnTo>
                  <a:lnTo>
                    <a:pt x="5992989" y="3279298"/>
                  </a:lnTo>
                  <a:lnTo>
                    <a:pt x="0" y="32792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2205397" cy="8229600"/>
            <a:chOff x="0" y="0"/>
            <a:chExt cx="16273862" cy="109728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71000"/>
            </a:blip>
            <a:srcRect l="563" r="563"/>
            <a:stretch>
              <a:fillRect/>
            </a:stretch>
          </p:blipFill>
          <p:spPr>
            <a:xfrm>
              <a:off x="0" y="0"/>
              <a:ext cx="16273862" cy="1097280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040274" y="3298483"/>
            <a:ext cx="8961976" cy="3673160"/>
            <a:chOff x="0" y="0"/>
            <a:chExt cx="11949301" cy="489754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1949301" cy="4897546"/>
              <a:chOff x="0" y="0"/>
              <a:chExt cx="3031582" cy="12425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31582" cy="1242526"/>
              </a:xfrm>
              <a:custGeom>
                <a:avLst/>
                <a:gdLst/>
                <a:ahLst/>
                <a:cxnLst/>
                <a:rect l="l" t="t" r="r" b="b"/>
                <a:pathLst>
                  <a:path w="3031582" h="1242526">
                    <a:moveTo>
                      <a:pt x="0" y="0"/>
                    </a:moveTo>
                    <a:lnTo>
                      <a:pt x="3031582" y="0"/>
                    </a:lnTo>
                    <a:lnTo>
                      <a:pt x="3031582" y="1242526"/>
                    </a:lnTo>
                    <a:lnTo>
                      <a:pt x="0" y="12425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843751" y="958902"/>
              <a:ext cx="10408721" cy="2201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599"/>
                </a:lnSpc>
              </a:pPr>
              <a:r>
                <a:rPr lang="en-US" sz="5499" spc="274">
                  <a:solidFill>
                    <a:srgbClr val="3D3D3D"/>
                  </a:solidFill>
                  <a:latin typeface="Montserrat Semi-Bold"/>
                </a:rPr>
                <a:t>CURSOS OBLIGATORIOS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3751" y="3167120"/>
              <a:ext cx="10408721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107" y="1229336"/>
            <a:ext cx="5824419" cy="8676664"/>
            <a:chOff x="0" y="0"/>
            <a:chExt cx="2908336" cy="433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335" cy="4332561"/>
            </a:xfrm>
            <a:custGeom>
              <a:avLst/>
              <a:gdLst/>
              <a:ahLst/>
              <a:cxnLst/>
              <a:rect l="l" t="t" r="r" b="b"/>
              <a:pathLst>
                <a:path w="2908335" h="4332561">
                  <a:moveTo>
                    <a:pt x="0" y="0"/>
                  </a:moveTo>
                  <a:lnTo>
                    <a:pt x="2908335" y="0"/>
                  </a:lnTo>
                  <a:lnTo>
                    <a:pt x="2908335" y="4332561"/>
                  </a:lnTo>
                  <a:lnTo>
                    <a:pt x="0" y="433256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84345" y="1468880"/>
            <a:ext cx="5595942" cy="8269480"/>
            <a:chOff x="0" y="0"/>
            <a:chExt cx="2782140" cy="41113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2140" cy="4111345"/>
            </a:xfrm>
            <a:custGeom>
              <a:avLst/>
              <a:gdLst/>
              <a:ahLst/>
              <a:cxnLst/>
              <a:rect l="l" t="t" r="r" b="b"/>
              <a:pathLst>
                <a:path w="2782140" h="4111345">
                  <a:moveTo>
                    <a:pt x="0" y="0"/>
                  </a:moveTo>
                  <a:lnTo>
                    <a:pt x="2782140" y="0"/>
                  </a:lnTo>
                  <a:lnTo>
                    <a:pt x="2782140" y="4111345"/>
                  </a:lnTo>
                  <a:lnTo>
                    <a:pt x="0" y="4111345"/>
                  </a:lnTo>
                  <a:close/>
                </a:path>
              </a:pathLst>
            </a:custGeom>
            <a:solidFill>
              <a:srgbClr val="ECDAD3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11995" y="1712187"/>
            <a:ext cx="5140642" cy="7710963"/>
          </a:xfrm>
          <a:custGeom>
            <a:avLst/>
            <a:gdLst/>
            <a:ahLst/>
            <a:cxnLst/>
            <a:rect l="l" t="t" r="r" b="b"/>
            <a:pathLst>
              <a:path w="5140642" h="7710963">
                <a:moveTo>
                  <a:pt x="0" y="0"/>
                </a:moveTo>
                <a:lnTo>
                  <a:pt x="5140642" y="0"/>
                </a:lnTo>
                <a:lnTo>
                  <a:pt x="514064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572003" y="1302327"/>
            <a:ext cx="10995105" cy="8535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El curso plantea el análisis de algunas las bases epistemológicas para los Estudios Americanos, intentando tomar Ias herramientas de la epistemología clásica y las preguntas por los modos del conocer para plantearlas concretamente en el marco del DEA en general y de cada una de sus especialidades en particular.</a:t>
            </a:r>
          </a:p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"/>
              </a:rPr>
              <a:t>Algunas de estas preguntas se relacionan al sentido y límites de la investigación en Ciencias y humanidades hoy, su lugar de enunciación, el objeto de investigación, la distribución del conocimiento, la relevancia o impacto de una investigación. Respecto a cada especialidad los profesores colaboradores.</a:t>
            </a:r>
          </a:p>
          <a:p>
            <a:pPr>
              <a:lnSpc>
                <a:spcPts val="2739"/>
              </a:lnSpc>
            </a:pPr>
            <a:endParaRPr lang="en-US" sz="1712">
              <a:solidFill>
                <a:srgbClr val="3D3D3D"/>
              </a:solidFill>
              <a:latin typeface="Montserrat"/>
            </a:endParaRPr>
          </a:p>
          <a:p>
            <a:pPr>
              <a:lnSpc>
                <a:spcPts val="2739"/>
              </a:lnSpc>
            </a:pPr>
            <a:r>
              <a:rPr lang="en-US" sz="1712">
                <a:solidFill>
                  <a:srgbClr val="3D3D3D"/>
                </a:solidFill>
                <a:latin typeface="Montserrat Bold"/>
              </a:rPr>
              <a:t>INVITAD@S</a:t>
            </a:r>
            <a:r>
              <a:rPr lang="en-US" sz="1712">
                <a:solidFill>
                  <a:srgbClr val="3D3D3D"/>
                </a:solidFill>
                <a:latin typeface="Montserrat"/>
              </a:rPr>
              <a:t>: Rolando Alvarez, Cristian Garay, Kathya Araujo, Carolina Pizarro</a:t>
            </a:r>
          </a:p>
          <a:p>
            <a:pPr>
              <a:lnSpc>
                <a:spcPts val="3059"/>
              </a:lnSpc>
            </a:pPr>
            <a:endParaRPr lang="en-US" sz="1712">
              <a:solidFill>
                <a:srgbClr val="3D3D3D"/>
              </a:solidFill>
              <a:latin typeface="Montserrat"/>
            </a:endParaRPr>
          </a:p>
          <a:p>
            <a:pPr>
              <a:lnSpc>
                <a:spcPts val="2099"/>
              </a:lnSpc>
            </a:pPr>
            <a:r>
              <a:rPr lang="en-US" sz="1312">
                <a:solidFill>
                  <a:srgbClr val="3D3D3D"/>
                </a:solidFill>
                <a:latin typeface="Montserrat Bold"/>
              </a:rPr>
              <a:t>BIBLIOGRAFÍA OBLIGATORIA</a:t>
            </a:r>
          </a:p>
          <a:p>
            <a:pPr>
              <a:lnSpc>
                <a:spcPts val="2099"/>
              </a:lnSpc>
            </a:pPr>
            <a:endParaRPr lang="en-US" sz="1312">
              <a:solidFill>
                <a:srgbClr val="3D3D3D"/>
              </a:solidFill>
              <a:latin typeface="Montserrat Bold"/>
            </a:endParaRP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Santos J. Cartografía critica: el quehacer profesional de la ﬁlosofia en Chile, Ed. La Canada, Santiago, 2015.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  <a:ea typeface="Montserrat"/>
              </a:rPr>
              <a:t>Bulo Valentina, Producción de saber en el mercado del conocimiento: el caso ejemplar de Chile. Las Cañada N°3, 2012: 117-124 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Deleuze G., Rizoma, Ed. Pre-Textos, Valencia, 2005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Fanon Franz, Piel negra, máscaras blancas, Madrid, AKAL, 2009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Tapia Luis, Política salvaje, Ed. Muela del Diablo, La Paz, 2008.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Didi-Huberman, Georges. "EI montaje Mnemosyne: Cuadros, fusées, detalles, intervalos". La imagen superviviente. Historia del arte y tiempo de Ios fantasmas según Aby Warburg. Tr. Juan Calatrava. Madrid: Abada Editores, 2009: 410-58.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  <a:ea typeface="Montserrat"/>
              </a:rPr>
              <a:t>Contreras Lorenzini, Maria Jose. “La práctica como investigación: nuevas metodologías para la academia Latinoamericana". Poiésis, n° 21-22, jul-dez. 2013: 71-86.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  <a:ea typeface="Montserrat"/>
              </a:rPr>
              <a:t>Vilma Petrash, Los estudios internacionales en tiempos de globalización: algunas consideraciones epistemológicas y teóricas , Argos N° 42-43 2005 pp 16-34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  <a:ea typeface="Montserrat"/>
              </a:rPr>
              <a:t>Allan Pierre, Ontologías y explicaciones para Ios estudios internacionales, Revista de ciencia política, vXXI, n°1 ,2001, p77-107.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Steve Smith, Epistemology, Postmodernism and International Relations Theory. Journal of Peace Research, Vol. 34, No. 3 (Aug., 1997), pp. 330—336</a:t>
            </a:r>
          </a:p>
          <a:p>
            <a:pPr marL="283294" lvl="1" indent="-141647">
              <a:lnSpc>
                <a:spcPts val="2099"/>
              </a:lnSpc>
              <a:buFont typeface="Arial"/>
              <a:buChar char="•"/>
            </a:pPr>
            <a:r>
              <a:rPr lang="en-US" sz="1312">
                <a:solidFill>
                  <a:srgbClr val="3D3D3D"/>
                </a:solidFill>
                <a:latin typeface="Montserrat"/>
              </a:rPr>
              <a:t> Mary Hesse (1999) Introducción a Revoluciones, Reconstrucciones en la filosofía de la ciencia, en Revista de la Academia/No 4/ otoño/pp. 139-153.</a:t>
            </a:r>
          </a:p>
          <a:p>
            <a:pPr>
              <a:lnSpc>
                <a:spcPts val="3059"/>
              </a:lnSpc>
            </a:pPr>
            <a:endParaRPr lang="en-US" sz="1312">
              <a:solidFill>
                <a:srgbClr val="3D3D3D"/>
              </a:solidFill>
              <a:latin typeface="Montserrat"/>
            </a:endParaRPr>
          </a:p>
        </p:txBody>
      </p:sp>
      <p:sp>
        <p:nvSpPr>
          <p:cNvPr id="8" name="Freeform 8">
            <a:hlinkClick r:id="rId3" action="ppaction://hlinksldjump"/>
          </p:cNvPr>
          <p:cNvSpPr/>
          <p:nvPr/>
        </p:nvSpPr>
        <p:spPr>
          <a:xfrm>
            <a:off x="2590124" y="7704691"/>
            <a:ext cx="1490994" cy="997611"/>
          </a:xfrm>
          <a:custGeom>
            <a:avLst/>
            <a:gdLst/>
            <a:ahLst/>
            <a:cxnLst/>
            <a:rect l="l" t="t" r="r" b="b"/>
            <a:pathLst>
              <a:path w="1490994" h="997611">
                <a:moveTo>
                  <a:pt x="0" y="0"/>
                </a:moveTo>
                <a:lnTo>
                  <a:pt x="1490994" y="0"/>
                </a:lnTo>
                <a:lnTo>
                  <a:pt x="1490994" y="997610"/>
                </a:lnTo>
                <a:lnTo>
                  <a:pt x="0" y="99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589770"/>
            <a:ext cx="61561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19"/>
              </a:lnSpc>
            </a:pPr>
            <a:r>
              <a:rPr lang="en-US" sz="2199">
                <a:solidFill>
                  <a:srgbClr val="3D3D3D"/>
                </a:solidFill>
                <a:latin typeface="Montserrat Semi-Bold"/>
              </a:rPr>
              <a:t>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345" y="889985"/>
            <a:ext cx="7926537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3D3D3D"/>
                </a:solidFill>
                <a:latin typeface="Montserrat Bold"/>
              </a:rPr>
              <a:t>EPISTEMOLOGÍA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3294" y="8730876"/>
            <a:ext cx="1557823" cy="33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spc="124">
                <a:solidFill>
                  <a:srgbClr val="ECDAD3"/>
                </a:solidFill>
                <a:latin typeface="Montserrat Bold"/>
              </a:rPr>
              <a:t>VOLVER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20A3675-9017-BA2C-C4E3-0CD135A91352}"/>
              </a:ext>
            </a:extLst>
          </p:cNvPr>
          <p:cNvSpPr txBox="1"/>
          <p:nvPr/>
        </p:nvSpPr>
        <p:spPr>
          <a:xfrm>
            <a:off x="1680613" y="943605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DRA. VALENTINA BULO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7766</Words>
  <Application>Microsoft Macintosh PowerPoint</Application>
  <PresentationFormat>Personalizado</PresentationFormat>
  <Paragraphs>393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Montserrat Bold</vt:lpstr>
      <vt:lpstr>Calibri</vt:lpstr>
      <vt:lpstr>Montserrat</vt:lpstr>
      <vt:lpstr>Montserrat Semi-Bold</vt:lpstr>
      <vt:lpstr>Arial</vt:lpstr>
      <vt:lpstr>Montserrat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</dc:title>
  <cp:lastModifiedBy>Microsoft Office User</cp:lastModifiedBy>
  <cp:revision>4</cp:revision>
  <dcterms:created xsi:type="dcterms:W3CDTF">2006-08-16T00:00:00Z</dcterms:created>
  <dcterms:modified xsi:type="dcterms:W3CDTF">2023-11-24T16:22:30Z</dcterms:modified>
  <dc:identifier>DAF0zxajIfU</dc:identifier>
</cp:coreProperties>
</file>